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1CAFB-ECB0-4AB0-A67C-D20A50483118}"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DAB25-9BBD-41DE-AC8F-1017DC538A6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DBDD511-5B13-446F-AB07-252726605422}" type="slidenum">
              <a:rPr lang="en-US" smtClean="0"/>
              <a:pPr/>
              <a:t>1</a:t>
            </a:fld>
            <a:endParaRPr lang="en-US"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FCDE122-184D-40CA-90D6-6FCC8564DA99}" type="slidenum">
              <a:rPr lang="en-US" smtClean="0"/>
              <a:pPr/>
              <a:t>11</a:t>
            </a:fld>
            <a:endParaRPr lang="en-US"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Times New Roman" charset="0"/>
              </a:rPr>
              <a:t>The Battle of Bunker Hill was the costliest battle for the British in the eight-year war.  British casualties numbered 1,054, while American casualties were 441.   At this point, the British Empire realized they faced a full-scale war with the Americans.  Two weeks after this battle, Washington took command of the American Army.</a:t>
            </a:r>
          </a:p>
          <a:p>
            <a:pPr eaLnBrk="1" hangingPunct="1"/>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3D94998-B70E-4BBD-99D9-1E4E9D9ACDD3}" type="slidenum">
              <a:rPr lang="en-US" smtClean="0"/>
              <a:pPr/>
              <a:t>12</a:t>
            </a:fld>
            <a:endParaRPr lang="en-US"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latin typeface="Times New Roman" charset="0"/>
              </a:rPr>
              <a:t>The third significant battle called the Battle of Trenton was a surprise attack by General Washington.  Washington and his men crossed the Delaware on Christmas night 1776.  They caught trained German soldiers, known as Hessians, napping early the next morning.  Washington</a:t>
            </a:r>
            <a:r>
              <a:rPr lang="en-US" smtClean="0"/>
              <a:t>’</a:t>
            </a:r>
            <a:r>
              <a:rPr lang="en-US" smtClean="0">
                <a:latin typeface="Times New Roman" charset="0"/>
              </a:rPr>
              <a:t>s brilliant strategy led to a great American victory.</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CCC5AA6-48D8-4C23-B43E-E7DBDD9AAA5D}" type="slidenum">
              <a:rPr lang="en-US" smtClean="0"/>
              <a:pPr/>
              <a:t>13</a:t>
            </a:fld>
            <a:endParaRPr 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latin typeface="Times New Roman" charset="0"/>
              </a:rPr>
              <a:t>A major turning point of the war occurred as a result of the Battle of Saratoga in October 1777.  It was the biggest American victory at the time.  British General Burgoyne surrendered to American General Horatio Gates.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4220DBF-7458-40A7-96E6-FE0319FD7FEC}" type="slidenum">
              <a:rPr lang="en-US" smtClean="0"/>
              <a:pPr/>
              <a:t>15</a:t>
            </a:fld>
            <a:endParaRPr 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latin typeface="Times New Roman" charset="0"/>
              </a:rPr>
              <a:t>Valley Forge, Pennsylvania,</a:t>
            </a:r>
            <a:r>
              <a:rPr lang="en-US" smtClean="0"/>
              <a:t> </a:t>
            </a:r>
            <a:r>
              <a:rPr lang="en-US" smtClean="0">
                <a:latin typeface="Times New Roman" charset="0"/>
              </a:rPr>
              <a:t>saw the Americans in a battle not against the British but rather against nature.  The winter of 1777-1778 was a time for Americans to regroup, re-supply, and train.  The American Army had run out of food and clothing, and Washington had to appeal to Congress for help because supplies were quickly used up at Valley Forge.  Also, the bitter cold added to the deaths of many exhausted, wounded, maimed, malnourished, and dispirited soldiers.  The American Army reached a low point during this time.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DDB03BC-62E6-4439-B0D7-462408DD98B5}" type="slidenum">
              <a:rPr lang="en-US" smtClean="0"/>
              <a:pPr/>
              <a:t>16</a:t>
            </a:fld>
            <a:endParaRPr 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a:spcBef>
                <a:spcPct val="0"/>
              </a:spcBef>
            </a:pPr>
            <a:r>
              <a:rPr lang="en-US" smtClean="0">
                <a:latin typeface="Times New Roman" charset="0"/>
              </a:rPr>
              <a:t>The end was in sight with the Battle of Yorktown.  The Americans were aided by a French blockade making British escape impossible.  British General Cornwallis faced American forces approximately twice his size and no where to go.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037988AB-0333-4B8A-918C-C708D5076F44}" type="slidenum">
              <a:rPr lang="en-US" smtClean="0"/>
              <a:pPr/>
              <a:t>18</a:t>
            </a:fld>
            <a:endParaRPr lang="en-US"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latin typeface="Times New Roman" charset="0"/>
              </a:rPr>
              <a:t>The last campaign of the Revolution took place in the south at Yorktown, Virginia, in 1781.  About 8,700 British troops surrendered when the Americans and the French naval fleet pinned in the British in a series of brilliant strategic maneuvers.  General Benjamin Lincoln accepted the surrender sword from a Cornwallis aide.  The British bands played </a:t>
            </a:r>
            <a:r>
              <a:rPr lang="en-US" smtClean="0"/>
              <a:t>“</a:t>
            </a:r>
            <a:r>
              <a:rPr lang="en-US" smtClean="0">
                <a:latin typeface="Times New Roman" charset="0"/>
              </a:rPr>
              <a:t>The World Turned Upside Down.</a:t>
            </a:r>
            <a:r>
              <a:rPr lang="en-US" smtClean="0"/>
              <a:t>”</a:t>
            </a:r>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E476204-41F0-4A95-AAC7-9CB5055A3FA0}" type="slidenum">
              <a:rPr lang="en-US" smtClean="0"/>
              <a:pPr/>
              <a:t>19</a:t>
            </a:fld>
            <a:endParaRPr lang="en-US"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latin typeface="Times New Roman" charset="0"/>
              </a:rPr>
              <a:t>The official end to the war came two years after Yorktown at the Treaty of Paris.  The British commander, Cornwallis, was so humiliated by the defeat that he refused to meet with Washington for the formal surrender and sent an aide instead.  The treaty set many geographic borders including that of the United States and Canada.  Canada went to the British, but later the French won part of the country.  Florida was returned to Spain.</a:t>
            </a:r>
          </a:p>
          <a:p>
            <a:pPr eaLnBrk="1" hangingPunct="1"/>
            <a:endParaRPr lang="en-US" smtClean="0">
              <a:latin typeface="Times New Roman" charset="0"/>
            </a:endParaRPr>
          </a:p>
          <a:p>
            <a:pPr eaLnBrk="1" hangingPunct="1"/>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DAB2A23-BE1E-4AD3-949E-0940F380C86F}" type="slidenum">
              <a:rPr lang="en-US" smtClean="0"/>
              <a:pPr/>
              <a:t>2</a:t>
            </a:fld>
            <a:endParaRPr lang="en-US"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Times New Roman" charset="0"/>
              </a:rPr>
              <a:t>European nations were squabbling to see who could be the </a:t>
            </a:r>
            <a:r>
              <a:rPr lang="en-US" smtClean="0"/>
              <a:t>“</a:t>
            </a:r>
            <a:r>
              <a:rPr lang="en-US" smtClean="0">
                <a:latin typeface="Times New Roman" charset="0"/>
              </a:rPr>
              <a:t>Big Kahuna</a:t>
            </a:r>
            <a:r>
              <a:rPr lang="en-US" smtClean="0"/>
              <a:t>”</a:t>
            </a:r>
            <a:r>
              <a:rPr lang="en-US" smtClean="0">
                <a:latin typeface="Times New Roman" charset="0"/>
              </a:rPr>
              <a:t> or the </a:t>
            </a:r>
            <a:r>
              <a:rPr lang="en-US" smtClean="0"/>
              <a:t>“</a:t>
            </a:r>
            <a:r>
              <a:rPr lang="en-US" smtClean="0">
                <a:latin typeface="Times New Roman" charset="0"/>
              </a:rPr>
              <a:t>Top Dog.</a:t>
            </a:r>
            <a:r>
              <a:rPr lang="en-US" smtClean="0"/>
              <a:t>”</a:t>
            </a:r>
            <a:r>
              <a:rPr lang="en-US" smtClean="0">
                <a:latin typeface="Times New Roman" charset="0"/>
              </a:rPr>
              <a:t>  They were especially competing with each other for world resources, military strength, and political superiority.  Some nations were upsetting the balance of power.</a:t>
            </a:r>
          </a:p>
          <a:p>
            <a:pPr eaLnBrk="1" hangingPunct="1"/>
            <a:endParaRPr lang="en-US" smtClean="0">
              <a:latin typeface="Times New Roman" charset="0"/>
            </a:endParaRP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30BC1D1-DFA1-4AEE-A419-25A4B8F775BC}" type="slidenum">
              <a:rPr lang="en-US" smtClean="0"/>
              <a:pPr/>
              <a:t>3</a:t>
            </a:fld>
            <a:endParaRPr lang="en-US"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Times New Roman" charset="0"/>
              </a:rPr>
              <a:t>Meanwhile in America, colonists had some ideas of their own.  They were ready to leave their parent country and start fresh.  The American Revolution, also called the War of Independence, started in 1775.  The first shots were fired in Massachusetts in Concord and Lexington.  It caused America to separate from Great Britain and thus helped create a new nation.  The War was fought for eight years and ended in 1783.</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82EC2A7-399E-414B-8013-D8277BA24A88}" type="slidenum">
              <a:rPr lang="en-US" smtClean="0"/>
              <a:pPr/>
              <a:t>4</a:t>
            </a:fld>
            <a:endParaRPr 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Times New Roman" charset="0"/>
              </a:rPr>
              <a:t>Enough was enough, American colonists stockpiled weapons in Concord, Massachusetts, outside Boston.  Then fighting began.  The first battles occurred outside Boston, in Lexington and Concord.  It is often called </a:t>
            </a:r>
            <a:r>
              <a:rPr lang="en-US" smtClean="0"/>
              <a:t>“</a:t>
            </a:r>
            <a:r>
              <a:rPr lang="en-US" smtClean="0">
                <a:latin typeface="Times New Roman" charset="0"/>
              </a:rPr>
              <a:t>The Shot Heard Around the World</a:t>
            </a:r>
            <a:r>
              <a:rPr lang="en-US" smtClean="0"/>
              <a:t>”</a:t>
            </a:r>
            <a:r>
              <a:rPr lang="en-US" smtClean="0">
                <a:latin typeface="Times New Roman" charset="0"/>
              </a:rPr>
              <a:t> as 13 colonies decided to challenge the mighty British Empire.  Paul Revere, one of the Sons of Liberty, warned colonists, </a:t>
            </a:r>
            <a:r>
              <a:rPr lang="en-US" smtClean="0"/>
              <a:t>“</a:t>
            </a:r>
            <a:r>
              <a:rPr lang="en-US" smtClean="0">
                <a:latin typeface="Times New Roman" charset="0"/>
              </a:rPr>
              <a:t>The British are coming!</a:t>
            </a:r>
            <a:r>
              <a:rPr lang="en-US" smtClean="0"/>
              <a:t>”</a:t>
            </a:r>
            <a:endParaRPr lang="en-US" smtClean="0">
              <a:latin typeface="Times New Roman" charset="0"/>
            </a:endParaRPr>
          </a:p>
          <a:p>
            <a:pPr eaLnBrk="1" hangingPunct="1"/>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688A0B2-7C08-4CCB-A2B8-0908CB22B50C}" type="slidenum">
              <a:rPr lang="en-US" smtClean="0"/>
              <a:pPr/>
              <a:t>5</a:t>
            </a:fld>
            <a:endParaRPr lang="en-US"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Times New Roman" charset="0"/>
              </a:rPr>
              <a:t>This was truly a mismatched battle from the start, but the outcome was monumental.  Farmers and shopkeepers responded to Paul Revere</a:t>
            </a:r>
            <a:r>
              <a:rPr lang="en-US" smtClean="0"/>
              <a:t>’</a:t>
            </a:r>
            <a:r>
              <a:rPr lang="en-US" smtClean="0">
                <a:latin typeface="Times New Roman" charset="0"/>
              </a:rPr>
              <a:t>s call to arms by being ready to fight at </a:t>
            </a:r>
            <a:r>
              <a:rPr lang="en-US" smtClean="0"/>
              <a:t>“</a:t>
            </a:r>
            <a:r>
              <a:rPr lang="en-US" smtClean="0">
                <a:latin typeface="Times New Roman" charset="0"/>
              </a:rPr>
              <a:t>a minute</a:t>
            </a:r>
            <a:r>
              <a:rPr lang="en-US" smtClean="0"/>
              <a:t>’</a:t>
            </a:r>
            <a:r>
              <a:rPr lang="en-US" smtClean="0">
                <a:latin typeface="Times New Roman" charset="0"/>
              </a:rPr>
              <a:t>s notice,</a:t>
            </a:r>
            <a:r>
              <a:rPr lang="en-US" smtClean="0"/>
              <a:t>”</a:t>
            </a:r>
            <a:r>
              <a:rPr lang="en-US" smtClean="0">
                <a:latin typeface="Times New Roman" charset="0"/>
              </a:rPr>
              <a:t> earning them the nickname </a:t>
            </a:r>
            <a:r>
              <a:rPr lang="en-US" smtClean="0"/>
              <a:t>“</a:t>
            </a:r>
            <a:r>
              <a:rPr lang="en-US" smtClean="0">
                <a:latin typeface="Times New Roman" charset="0"/>
              </a:rPr>
              <a:t>Minutemen.</a:t>
            </a:r>
            <a:r>
              <a:rPr lang="en-US" smtClean="0"/>
              <a:t>”</a:t>
            </a:r>
            <a:r>
              <a:rPr lang="en-US" smtClean="0">
                <a:latin typeface="Times New Roman" charset="0"/>
              </a:rPr>
              <a:t> Seventy Minutemen were waiting for the British soldiers at the Village Green, on April 19, 1775.  Historians are still uncertain about which side fired the first shot.  Approximately 50 American colonists were killed and 45 were wounded or missing; the British, on the other hand, lost approximately 65 soldiers and 208 were wounded or missing.  The battle was a humiliating defeat for the British, who had more organized, highly trained militias.  However, they didn</a:t>
            </a:r>
            <a:r>
              <a:rPr lang="en-US" smtClean="0"/>
              <a:t>’</a:t>
            </a:r>
            <a:r>
              <a:rPr lang="en-US" smtClean="0">
                <a:latin typeface="Times New Roman" charset="0"/>
              </a:rPr>
              <a:t>t use guerilla warfare as the Minutemen chose to do and thus the British were unprepared for ambushes and easily slaughtered.</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9CD3C20-8719-4A88-BAD4-18407C650A8B}" type="slidenum">
              <a:rPr lang="en-US" smtClean="0"/>
              <a:pPr/>
              <a:t>7</a:t>
            </a:fld>
            <a:endParaRPr lang="en-US"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Times New Roman" charset="0"/>
              </a:rPr>
              <a:t>George Washington wasn</a:t>
            </a:r>
            <a:r>
              <a:rPr lang="en-US" smtClean="0"/>
              <a:t>’</a:t>
            </a:r>
            <a:r>
              <a:rPr lang="en-US" smtClean="0">
                <a:latin typeface="Times New Roman" charset="0"/>
              </a:rPr>
              <a:t>t a one-man band.  He was assisted by other American military leaders, including top strategist Nathanael Greene and artillery expert Henry Knox, both of whom excelled at a variety of military tasks.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C67A549-FB6A-4E3D-B886-094E33C77166}" type="slidenum">
              <a:rPr lang="en-US" smtClean="0"/>
              <a:pPr/>
              <a:t>8</a:t>
            </a:fld>
            <a:endParaRPr lang="en-US"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Times New Roman" charset="0"/>
              </a:rPr>
              <a:t>The English didn</a:t>
            </a:r>
            <a:r>
              <a:rPr lang="en-US" smtClean="0"/>
              <a:t>’</a:t>
            </a:r>
            <a:r>
              <a:rPr lang="en-US" smtClean="0">
                <a:latin typeface="Times New Roman" charset="0"/>
              </a:rPr>
              <a:t>t exactly find America an ideal vacation spot to hold a war.  Great Britain</a:t>
            </a:r>
            <a:r>
              <a:rPr lang="en-US" smtClean="0"/>
              <a:t>’</a:t>
            </a:r>
            <a:r>
              <a:rPr lang="en-US" smtClean="0">
                <a:latin typeface="Times New Roman" charset="0"/>
              </a:rPr>
              <a:t>s military leaders, such as General Charles Cornwallis and General John Burgoyne often considered America one of the least desirable places to serve.  The dense forests and seasonally extreme heat offered major obstacles to traditional warfare.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C73BDA1-8A38-48AB-8EEF-093FB08346EE}" type="slidenum">
              <a:rPr lang="en-US" smtClean="0"/>
              <a:pPr/>
              <a:t>9</a:t>
            </a:fld>
            <a:endParaRPr 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latin typeface="Times New Roman" charset="0"/>
              </a:rPr>
              <a:t>Some historians refer to the American Revolution as a </a:t>
            </a:r>
            <a:r>
              <a:rPr lang="en-US" smtClean="0"/>
              <a:t>“</a:t>
            </a:r>
            <a:r>
              <a:rPr lang="en-US" smtClean="0">
                <a:latin typeface="Times New Roman" charset="0"/>
              </a:rPr>
              <a:t>World War,</a:t>
            </a:r>
            <a:r>
              <a:rPr lang="en-US" smtClean="0"/>
              <a:t>”</a:t>
            </a:r>
            <a:r>
              <a:rPr lang="en-US" smtClean="0">
                <a:latin typeface="Times New Roman" charset="0"/>
              </a:rPr>
              <a:t> because other countries participated in the American Revolution including France, Spain, Germany, and Poland. The leaders of each country either had already claimed part of America or wanted some of the land for themselves. The French, especially, were instrumental in helping the American Army win the War because they had settled parts of the country in the South over a century before the English settlers arrived in the East. The Marquis de Lafayette was a Frenchman who supported the American cause and was a major leading hero of the Revolution. Also, a huge percentage of American gunpowder came from France.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EC6BC87-08DC-4EF6-B9DA-E746D8F95AF9}" type="slidenum">
              <a:rPr lang="en-US" smtClean="0"/>
              <a:pPr/>
              <a:t>10</a:t>
            </a:fld>
            <a:endParaRPr lang="en-US"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latin typeface="Times New Roman" charset="0"/>
              </a:rPr>
              <a:t>Another important battle was one that the Americans lost, yet they felt triumphant.  The Battle of Bunker Hill, actually fought on Breed</a:t>
            </a:r>
            <a:r>
              <a:rPr lang="en-US" smtClean="0"/>
              <a:t>’</a:t>
            </a:r>
            <a:r>
              <a:rPr lang="en-US" smtClean="0">
                <a:latin typeface="Times New Roman" charset="0"/>
              </a:rPr>
              <a:t>s Hill just outside of Boston in June 1775, inspired the Americans to believe fully that they could stand up to the British Army.  Although about 1,400 Army of New England soldiers occupied the defenses, and 2,500 Red Coats unsuccessfully charged the hill numerous times, the Red Coats defeated the American soldiers in the third charge only because the Americans ran out of ammunition.  The Americans lost the Battle of Bunker Hill, but considered the battle a moral victory. </a:t>
            </a:r>
          </a:p>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C30EA-F7A4-4CD7-865E-CEEA8C22219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C30EA-F7A4-4CD7-865E-CEEA8C22219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C30EA-F7A4-4CD7-865E-CEEA8C22219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C30EA-F7A4-4CD7-865E-CEEA8C22219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C30EA-F7A4-4CD7-865E-CEEA8C22219F}"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C30EA-F7A4-4CD7-865E-CEEA8C22219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C30EA-F7A4-4CD7-865E-CEEA8C22219F}"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C30EA-F7A4-4CD7-865E-CEEA8C22219F}"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C30EA-F7A4-4CD7-865E-CEEA8C22219F}"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C30EA-F7A4-4CD7-865E-CEEA8C22219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C30EA-F7A4-4CD7-865E-CEEA8C22219F}"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F1210-F119-4A2E-919F-370D8DD44B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C30EA-F7A4-4CD7-865E-CEEA8C22219F}"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F1210-F119-4A2E-919F-370D8DD44B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6324600"/>
            <a:ext cx="4876800" cy="366713"/>
          </a:xfrm>
          <a:prstGeom prst="rect">
            <a:avLst/>
          </a:prstGeom>
          <a:noFill/>
          <a:ln w="9525">
            <a:noFill/>
            <a:miter lim="800000"/>
            <a:headEnd/>
            <a:tailEnd/>
          </a:ln>
          <a:effectLst>
            <a:outerShdw dist="25400" algn="ctr" rotWithShape="0">
              <a:schemeClr val="tx1"/>
            </a:outerShdw>
          </a:effectLst>
        </p:spPr>
        <p:txBody>
          <a:bodyPr>
            <a:spAutoFit/>
          </a:bodyPr>
          <a:lstStyle/>
          <a:p>
            <a:pPr>
              <a:spcBef>
                <a:spcPct val="50000"/>
              </a:spcBef>
              <a:defRPr/>
            </a:pPr>
            <a:r>
              <a:rPr lang="en-US" sz="1800">
                <a:solidFill>
                  <a:srgbClr val="FCF8DB"/>
                </a:solidFill>
                <a:latin typeface="Arial-BoldMT" pitchFamily="1" charset="0"/>
              </a:rPr>
              <a:t>Written by: Greg Clevenger</a:t>
            </a:r>
            <a:endParaRPr lang="en-US" sz="1800">
              <a:solidFill>
                <a:srgbClr val="632719"/>
              </a:solidFill>
              <a:latin typeface="Arial-BoldMT" pitchFamily="1" charset="0"/>
            </a:endParaRPr>
          </a:p>
        </p:txBody>
      </p:sp>
      <p:sp>
        <p:nvSpPr>
          <p:cNvPr id="3" name="Title 2"/>
          <p:cNvSpPr>
            <a:spLocks noGrp="1"/>
          </p:cNvSpPr>
          <p:nvPr>
            <p:ph type="ctrTitle"/>
          </p:nvPr>
        </p:nvSpPr>
        <p:spPr>
          <a:xfrm>
            <a:off x="381000" y="762000"/>
            <a:ext cx="8610600" cy="1470025"/>
          </a:xfrm>
        </p:spPr>
        <p:txBody>
          <a:bodyPr/>
          <a:lstStyle/>
          <a:p>
            <a:r>
              <a:rPr lang="en-US" sz="5400" dirty="0" smtClean="0">
                <a:latin typeface="Copperplate Gothic Bold" pitchFamily="34" charset="0"/>
              </a:rPr>
              <a:t>Revolutionary War</a:t>
            </a:r>
            <a:endParaRPr lang="en-US" sz="5400" dirty="0">
              <a:latin typeface="Copperplate Gothic Bold" pitchFamily="34" charset="0"/>
            </a:endParaRPr>
          </a:p>
        </p:txBody>
      </p:sp>
      <p:sp>
        <p:nvSpPr>
          <p:cNvPr id="4" name="Subtitle 3"/>
          <p:cNvSpPr>
            <a:spLocks noGrp="1"/>
          </p:cNvSpPr>
          <p:nvPr>
            <p:ph type="subTitle" idx="1"/>
          </p:nvPr>
        </p:nvSpPr>
        <p:spPr>
          <a:xfrm>
            <a:off x="1371600" y="3276600"/>
            <a:ext cx="6400800" cy="2209800"/>
          </a:xfrm>
        </p:spPr>
        <p:txBody>
          <a:bodyPr/>
          <a:lstStyle/>
          <a:p>
            <a:r>
              <a:rPr lang="en-US" sz="4000" b="1" dirty="0" smtClean="0">
                <a:latin typeface="Garamond" pitchFamily="18" charset="0"/>
              </a:rPr>
              <a:t>Major battles of the war</a:t>
            </a:r>
          </a:p>
          <a:p>
            <a:r>
              <a:rPr lang="en-US" sz="4000" b="1" dirty="0" smtClean="0">
                <a:latin typeface="Garamond" pitchFamily="18" charset="0"/>
              </a:rPr>
              <a:t>Major people</a:t>
            </a:r>
          </a:p>
          <a:p>
            <a:r>
              <a:rPr lang="en-US" sz="4000" b="1" dirty="0" smtClean="0">
                <a:latin typeface="Garamond" pitchFamily="18" charset="0"/>
              </a:rPr>
              <a:t>Major ideas</a:t>
            </a:r>
            <a:endParaRPr lang="en-US" sz="4000" b="1"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572000" y="457200"/>
            <a:ext cx="4876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2900" b="1">
                <a:solidFill>
                  <a:srgbClr val="020E49"/>
                </a:solidFill>
                <a:latin typeface="Times New Roman" pitchFamily="96" charset="0"/>
              </a:rPr>
              <a:t>Battle of Bunker Hill - 1775</a:t>
            </a:r>
            <a:r>
              <a:rPr lang="en-US" sz="2900" b="1">
                <a:solidFill>
                  <a:srgbClr val="020E49"/>
                </a:solidFill>
              </a:rPr>
              <a:t/>
            </a:r>
            <a:br>
              <a:rPr lang="en-US" sz="2900" b="1">
                <a:solidFill>
                  <a:srgbClr val="020E49"/>
                </a:solidFill>
              </a:rPr>
            </a:br>
            <a:endParaRPr lang="en-US" sz="2900" b="1">
              <a:solidFill>
                <a:srgbClr val="020E49"/>
              </a:solidFill>
            </a:endParaRPr>
          </a:p>
        </p:txBody>
      </p:sp>
      <p:sp>
        <p:nvSpPr>
          <p:cNvPr id="93187" name="Rectangle 3"/>
          <p:cNvSpPr>
            <a:spLocks noChangeArrowheads="1"/>
          </p:cNvSpPr>
          <p:nvPr/>
        </p:nvSpPr>
        <p:spPr bwMode="auto">
          <a:xfrm>
            <a:off x="381000" y="1524000"/>
            <a:ext cx="5181600" cy="4495800"/>
          </a:xfrm>
          <a:prstGeom prst="rect">
            <a:avLst/>
          </a:prstGeom>
          <a:noFill/>
          <a:ln w="9525">
            <a:noFill/>
            <a:miter lim="800000"/>
            <a:headEnd/>
            <a:tailEnd/>
          </a:ln>
        </p:spPr>
        <p:txBody>
          <a:bodyPr/>
          <a:lstStyle/>
          <a:p>
            <a:pPr marL="342900" indent="-342900">
              <a:buFontTx/>
              <a:buChar char="•"/>
            </a:pPr>
            <a:r>
              <a:rPr lang="en-US" sz="2400" b="1" dirty="0">
                <a:latin typeface="Helvetica" pitchFamily="34" charset="0"/>
              </a:rPr>
              <a:t>Bunker Hill located near Boston</a:t>
            </a:r>
          </a:p>
        </p:txBody>
      </p:sp>
      <p:sp>
        <p:nvSpPr>
          <p:cNvPr id="93188" name="Rectangle 4"/>
          <p:cNvSpPr>
            <a:spLocks noChangeArrowheads="1"/>
          </p:cNvSpPr>
          <p:nvPr/>
        </p:nvSpPr>
        <p:spPr bwMode="auto">
          <a:xfrm>
            <a:off x="5257800" y="2362200"/>
            <a:ext cx="3276600" cy="34290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Red Coats victorious in third charge</a:t>
            </a:r>
          </a:p>
          <a:p>
            <a:pPr marL="342900" indent="-342900" eaLnBrk="1" hangingPunct="1">
              <a:spcBef>
                <a:spcPct val="45000"/>
              </a:spcBef>
              <a:buFontTx/>
              <a:buChar char="•"/>
            </a:pPr>
            <a:r>
              <a:rPr lang="en-US" sz="2400" b="1" dirty="0">
                <a:latin typeface="Helvetica" pitchFamily="34" charset="0"/>
              </a:rPr>
              <a:t>Americans ran out of ammunition</a:t>
            </a:r>
          </a:p>
          <a:p>
            <a:pPr marL="342900" indent="-342900" eaLnBrk="1" hangingPunct="1">
              <a:spcBef>
                <a:spcPct val="45000"/>
              </a:spcBef>
              <a:buFontTx/>
              <a:buChar char="•"/>
            </a:pPr>
            <a:r>
              <a:rPr lang="en-US" sz="2400" b="1" dirty="0">
                <a:latin typeface="Helvetica" pitchFamily="34" charset="0"/>
              </a:rPr>
              <a:t>Moral victory for American Army</a:t>
            </a:r>
          </a:p>
        </p:txBody>
      </p:sp>
      <p:pic>
        <p:nvPicPr>
          <p:cNvPr id="93189" name="Picture 5" descr="American Revolution pg 48 bunker hill"/>
          <p:cNvPicPr>
            <a:picLocks noChangeAspect="1" noChangeArrowheads="1"/>
          </p:cNvPicPr>
          <p:nvPr/>
        </p:nvPicPr>
        <p:blipFill>
          <a:blip r:embed="rId3" cstate="print"/>
          <a:srcRect/>
          <a:stretch>
            <a:fillRect/>
          </a:stretch>
        </p:blipFill>
        <p:spPr bwMode="auto">
          <a:xfrm>
            <a:off x="685800" y="2209800"/>
            <a:ext cx="4483100" cy="2976563"/>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93189"/>
                                        </p:tgtEl>
                                        <p:attrNameLst>
                                          <p:attrName>style.visibility</p:attrName>
                                        </p:attrNameLst>
                                      </p:cBhvr>
                                      <p:to>
                                        <p:strVal val="visible"/>
                                      </p:to>
                                    </p:set>
                                    <p:animEffect transition="in" filter="dissolve">
                                      <p:cBhvr>
                                        <p:cTn id="9" dur="500"/>
                                        <p:tgtEl>
                                          <p:spTgt spid="9318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572000" y="228600"/>
            <a:ext cx="3352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600" b="1">
                <a:solidFill>
                  <a:srgbClr val="020E49"/>
                </a:solidFill>
                <a:latin typeface="Times New Roman" pitchFamily="96" charset="0"/>
              </a:rPr>
              <a:t>Bunker Hill</a:t>
            </a:r>
          </a:p>
        </p:txBody>
      </p:sp>
      <p:sp>
        <p:nvSpPr>
          <p:cNvPr id="95235" name="Rectangle 3"/>
          <p:cNvSpPr>
            <a:spLocks noChangeArrowheads="1"/>
          </p:cNvSpPr>
          <p:nvPr/>
        </p:nvSpPr>
        <p:spPr bwMode="auto">
          <a:xfrm>
            <a:off x="457200" y="1066800"/>
            <a:ext cx="8001000" cy="4800600"/>
          </a:xfrm>
          <a:prstGeom prst="rect">
            <a:avLst/>
          </a:prstGeom>
          <a:noFill/>
          <a:ln w="9525">
            <a:noFill/>
            <a:miter lim="800000"/>
            <a:headEnd/>
            <a:tailEnd/>
          </a:ln>
        </p:spPr>
        <p:txBody>
          <a:bodyPr/>
          <a:lstStyle/>
          <a:p>
            <a:pPr marL="342900" indent="-342900" eaLnBrk="1" hangingPunct="1">
              <a:spcBef>
                <a:spcPct val="40000"/>
              </a:spcBef>
              <a:buFontTx/>
              <a:buChar char="•"/>
            </a:pPr>
            <a:r>
              <a:rPr lang="en-US" sz="2400" b="1" dirty="0">
                <a:latin typeface="Helvetica" pitchFamily="34" charset="0"/>
              </a:rPr>
              <a:t>Costliest battle for British during whole war </a:t>
            </a:r>
          </a:p>
          <a:p>
            <a:pPr marL="342900" indent="-342900" eaLnBrk="1" hangingPunct="1">
              <a:spcBef>
                <a:spcPct val="40000"/>
              </a:spcBef>
              <a:buFontTx/>
              <a:buChar char="•"/>
            </a:pPr>
            <a:r>
              <a:rPr lang="en-US" sz="2400" b="1" dirty="0">
                <a:latin typeface="Helvetica" pitchFamily="34" charset="0"/>
              </a:rPr>
              <a:t>British casualties 1,054</a:t>
            </a:r>
          </a:p>
          <a:p>
            <a:pPr marL="342900" indent="-342900" eaLnBrk="1" hangingPunct="1">
              <a:spcBef>
                <a:spcPct val="40000"/>
              </a:spcBef>
              <a:buFontTx/>
              <a:buChar char="•"/>
            </a:pPr>
            <a:r>
              <a:rPr lang="en-US" sz="2400" b="1" dirty="0">
                <a:latin typeface="Helvetica" pitchFamily="34" charset="0"/>
              </a:rPr>
              <a:t>American casualties 441</a:t>
            </a:r>
          </a:p>
          <a:p>
            <a:pPr marL="342900" indent="-342900" eaLnBrk="1" hangingPunct="1">
              <a:spcBef>
                <a:spcPct val="40000"/>
              </a:spcBef>
              <a:buFontTx/>
              <a:buChar char="•"/>
            </a:pPr>
            <a:r>
              <a:rPr lang="en-US" sz="2400" b="1" dirty="0">
                <a:latin typeface="Helvetica" pitchFamily="34" charset="0"/>
              </a:rPr>
              <a:t>British began to get nervous</a:t>
            </a:r>
          </a:p>
          <a:p>
            <a:pPr marL="342900" indent="-342900" eaLnBrk="1" hangingPunct="1">
              <a:spcBef>
                <a:spcPct val="40000"/>
              </a:spcBef>
              <a:buFontTx/>
              <a:buChar char="•"/>
            </a:pPr>
            <a:r>
              <a:rPr lang="en-US" sz="2400" b="1" dirty="0">
                <a:latin typeface="Helvetica" pitchFamily="34" charset="0"/>
              </a:rPr>
              <a:t>Washington </a:t>
            </a:r>
            <a:br>
              <a:rPr lang="en-US" sz="2400" b="1" dirty="0">
                <a:latin typeface="Helvetica" pitchFamily="34" charset="0"/>
              </a:rPr>
            </a:br>
            <a:r>
              <a:rPr lang="en-US" sz="2400" b="1" dirty="0">
                <a:latin typeface="Helvetica" pitchFamily="34" charset="0"/>
              </a:rPr>
              <a:t>took command </a:t>
            </a:r>
            <a:br>
              <a:rPr lang="en-US" sz="2400" b="1" dirty="0">
                <a:latin typeface="Helvetica" pitchFamily="34" charset="0"/>
              </a:rPr>
            </a:br>
            <a:r>
              <a:rPr lang="en-US" sz="2400" b="1" dirty="0">
                <a:latin typeface="Helvetica" pitchFamily="34" charset="0"/>
              </a:rPr>
              <a:t>of the army </a:t>
            </a:r>
            <a:br>
              <a:rPr lang="en-US" sz="2400" b="1" dirty="0">
                <a:latin typeface="Helvetica" pitchFamily="34" charset="0"/>
              </a:rPr>
            </a:br>
            <a:r>
              <a:rPr lang="en-US" sz="2400" b="1" dirty="0">
                <a:latin typeface="Helvetica" pitchFamily="34" charset="0"/>
              </a:rPr>
              <a:t>two weeks </a:t>
            </a:r>
            <a:br>
              <a:rPr lang="en-US" sz="2400" b="1" dirty="0">
                <a:latin typeface="Helvetica" pitchFamily="34" charset="0"/>
              </a:rPr>
            </a:br>
            <a:r>
              <a:rPr lang="en-US" sz="2400" b="1" dirty="0">
                <a:latin typeface="Helvetica" pitchFamily="34" charset="0"/>
              </a:rPr>
              <a:t>after this battle</a:t>
            </a:r>
          </a:p>
        </p:txBody>
      </p:sp>
      <p:pic>
        <p:nvPicPr>
          <p:cNvPr id="95236" name="Picture 4" descr="American Revolution pg 49"/>
          <p:cNvPicPr>
            <a:picLocks noChangeAspect="1" noChangeArrowheads="1"/>
          </p:cNvPicPr>
          <p:nvPr/>
        </p:nvPicPr>
        <p:blipFill>
          <a:blip r:embed="rId3" cstate="print"/>
          <a:srcRect/>
          <a:stretch>
            <a:fillRect/>
          </a:stretch>
        </p:blipFill>
        <p:spPr bwMode="auto">
          <a:xfrm>
            <a:off x="3429000" y="3276600"/>
            <a:ext cx="5421313" cy="281305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animEffect transition="in" filter="dissolve">
                                      <p:cBhvr>
                                        <p:cTn id="21" dur="500"/>
                                        <p:tgtEl>
                                          <p:spTgt spid="9523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200" b="1">
                <a:solidFill>
                  <a:srgbClr val="020E49"/>
                </a:solidFill>
                <a:latin typeface="Times New Roman" pitchFamily="96" charset="0"/>
              </a:rPr>
              <a:t>Battle of Trenton—1776</a:t>
            </a:r>
          </a:p>
        </p:txBody>
      </p:sp>
      <p:sp>
        <p:nvSpPr>
          <p:cNvPr id="99331" name="Rectangle 3"/>
          <p:cNvSpPr>
            <a:spLocks noChangeArrowheads="1"/>
          </p:cNvSpPr>
          <p:nvPr/>
        </p:nvSpPr>
        <p:spPr bwMode="auto">
          <a:xfrm>
            <a:off x="1600200" y="4572000"/>
            <a:ext cx="7543800" cy="22860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Surprise attack the day after Christmas</a:t>
            </a:r>
          </a:p>
          <a:p>
            <a:pPr marL="342900" indent="-342900" eaLnBrk="1" hangingPunct="1">
              <a:spcBef>
                <a:spcPct val="45000"/>
              </a:spcBef>
              <a:buFontTx/>
              <a:buChar char="•"/>
            </a:pPr>
            <a:r>
              <a:rPr lang="en-US" sz="2400" b="1" dirty="0">
                <a:latin typeface="Helvetica" pitchFamily="34" charset="0"/>
              </a:rPr>
              <a:t>Washington crossed the Delaware </a:t>
            </a:r>
          </a:p>
          <a:p>
            <a:pPr marL="342900" indent="-342900" eaLnBrk="1" hangingPunct="1">
              <a:spcBef>
                <a:spcPct val="45000"/>
              </a:spcBef>
              <a:buFontTx/>
              <a:buChar char="•"/>
            </a:pPr>
            <a:r>
              <a:rPr lang="en-US" sz="2400" b="1" dirty="0">
                <a:latin typeface="Helvetica" pitchFamily="34" charset="0"/>
              </a:rPr>
              <a:t>Approximately 1000 German soldiers fighting for the British captured</a:t>
            </a:r>
          </a:p>
        </p:txBody>
      </p:sp>
      <p:pic>
        <p:nvPicPr>
          <p:cNvPr id="99332" name="Picture 4" descr="American Revolution pg 51"/>
          <p:cNvPicPr>
            <a:picLocks noChangeAspect="1" noChangeArrowheads="1"/>
          </p:cNvPicPr>
          <p:nvPr/>
        </p:nvPicPr>
        <p:blipFill>
          <a:blip r:embed="rId3" cstate="print"/>
          <a:srcRect/>
          <a:stretch>
            <a:fillRect/>
          </a:stretch>
        </p:blipFill>
        <p:spPr bwMode="auto">
          <a:xfrm>
            <a:off x="1676400" y="1146175"/>
            <a:ext cx="5638800" cy="3260725"/>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99332"/>
                                        </p:tgtEl>
                                        <p:attrNameLst>
                                          <p:attrName>style.visibility</p:attrName>
                                        </p:attrNameLst>
                                      </p:cBhvr>
                                      <p:to>
                                        <p:strVal val="visible"/>
                                      </p:to>
                                    </p:set>
                                    <p:animEffect transition="in" filter="dissolve">
                                      <p:cBhvr>
                                        <p:cTn id="13" dur="500"/>
                                        <p:tgtEl>
                                          <p:spTgt spid="993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572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200" b="1" dirty="0">
                <a:solidFill>
                  <a:srgbClr val="020E49"/>
                </a:solidFill>
                <a:latin typeface="Times New Roman" pitchFamily="96" charset="0"/>
              </a:rPr>
              <a:t>Battle of Saratoga – 1777</a:t>
            </a:r>
          </a:p>
        </p:txBody>
      </p:sp>
      <p:sp>
        <p:nvSpPr>
          <p:cNvPr id="105475" name="Rectangle 3"/>
          <p:cNvSpPr>
            <a:spLocks noChangeArrowheads="1"/>
          </p:cNvSpPr>
          <p:nvPr/>
        </p:nvSpPr>
        <p:spPr bwMode="auto">
          <a:xfrm>
            <a:off x="381000" y="1371600"/>
            <a:ext cx="2895600" cy="24384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The turning </a:t>
            </a:r>
            <a:br>
              <a:rPr lang="en-US" sz="2400" b="1" dirty="0">
                <a:latin typeface="Helvetica" pitchFamily="34" charset="0"/>
              </a:rPr>
            </a:br>
            <a:r>
              <a:rPr lang="en-US" sz="2400" b="1" dirty="0">
                <a:latin typeface="Helvetica" pitchFamily="34" charset="0"/>
              </a:rPr>
              <a:t>point of the war </a:t>
            </a:r>
          </a:p>
          <a:p>
            <a:pPr marL="342900" indent="-342900" eaLnBrk="1" hangingPunct="1">
              <a:spcBef>
                <a:spcPct val="45000"/>
              </a:spcBef>
              <a:buFontTx/>
              <a:buChar char="•"/>
            </a:pPr>
            <a:r>
              <a:rPr lang="en-US" sz="2400" b="1" dirty="0">
                <a:latin typeface="Helvetica" pitchFamily="34" charset="0"/>
              </a:rPr>
              <a:t>The biggest American victory at the time</a:t>
            </a:r>
          </a:p>
          <a:p>
            <a:pPr marL="342900" indent="-342900" eaLnBrk="1" hangingPunct="1">
              <a:spcBef>
                <a:spcPct val="45000"/>
              </a:spcBef>
              <a:buFontTx/>
              <a:buChar char="•"/>
            </a:pPr>
            <a:r>
              <a:rPr lang="en-US" sz="2400" b="1" dirty="0">
                <a:latin typeface="Helvetica" pitchFamily="34" charset="0"/>
              </a:rPr>
              <a:t>Approximately 5,000 British surrender to Washington</a:t>
            </a:r>
          </a:p>
          <a:p>
            <a:pPr marL="342900" indent="-342900" eaLnBrk="1" hangingPunct="1">
              <a:spcBef>
                <a:spcPct val="45000"/>
              </a:spcBef>
              <a:buFontTx/>
              <a:buChar char="•"/>
            </a:pPr>
            <a:endParaRPr lang="en-US" sz="2400" b="1" dirty="0">
              <a:solidFill>
                <a:srgbClr val="E4EBFB"/>
              </a:solidFill>
              <a:latin typeface="Helvetica" pitchFamily="34" charset="0"/>
            </a:endParaRPr>
          </a:p>
        </p:txBody>
      </p:sp>
      <p:pic>
        <p:nvPicPr>
          <p:cNvPr id="105476" name="Picture 4" descr="American Revolution pg 54 surrender"/>
          <p:cNvPicPr>
            <a:picLocks noChangeAspect="1" noChangeArrowheads="1"/>
          </p:cNvPicPr>
          <p:nvPr/>
        </p:nvPicPr>
        <p:blipFill>
          <a:blip r:embed="rId3" cstate="print"/>
          <a:srcRect/>
          <a:stretch>
            <a:fillRect/>
          </a:stretch>
        </p:blipFill>
        <p:spPr bwMode="auto">
          <a:xfrm>
            <a:off x="3352800" y="1828800"/>
            <a:ext cx="5310188" cy="3519488"/>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05476"/>
                                        </p:tgtEl>
                                        <p:attrNameLst>
                                          <p:attrName>style.visibility</p:attrName>
                                        </p:attrNameLst>
                                      </p:cBhvr>
                                      <p:to>
                                        <p:strVal val="visible"/>
                                      </p:to>
                                    </p:set>
                                    <p:animEffect transition="in" filter="dissolve">
                                      <p:cBhvr>
                                        <p:cTn id="1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343400" y="228600"/>
            <a:ext cx="4800600" cy="762000"/>
          </a:xfrm>
          <a:effectLst>
            <a:outerShdw dist="12700" dir="2700000" algn="ctr" rotWithShape="0">
              <a:srgbClr val="808080"/>
            </a:outerShdw>
          </a:effectLst>
        </p:spPr>
        <p:txBody>
          <a:bodyPr/>
          <a:lstStyle/>
          <a:p>
            <a:pPr eaLnBrk="1" hangingPunct="1">
              <a:defRPr/>
            </a:pPr>
            <a:r>
              <a:rPr lang="en-US" sz="3200" b="1" dirty="0">
                <a:solidFill>
                  <a:srgbClr val="020E49"/>
                </a:solidFill>
                <a:latin typeface="Times New Roman" pitchFamily="96" charset="0"/>
              </a:rPr>
              <a:t>Battle of Saratoga – 1777</a:t>
            </a:r>
          </a:p>
        </p:txBody>
      </p:sp>
      <p:sp>
        <p:nvSpPr>
          <p:cNvPr id="5" name="Rectangle 3"/>
          <p:cNvSpPr>
            <a:spLocks noGrp="1" noChangeArrowheads="1"/>
          </p:cNvSpPr>
          <p:nvPr>
            <p:ph idx="1"/>
          </p:nvPr>
        </p:nvSpPr>
        <p:spPr>
          <a:xfrm>
            <a:off x="685800" y="533400"/>
            <a:ext cx="3810000" cy="5791200"/>
          </a:xfrm>
        </p:spPr>
        <p:txBody>
          <a:bodyPr>
            <a:normAutofit lnSpcReduction="10000"/>
          </a:bodyPr>
          <a:lstStyle/>
          <a:p>
            <a:pPr eaLnBrk="1" hangingPunct="1">
              <a:spcBef>
                <a:spcPct val="45000"/>
              </a:spcBef>
            </a:pPr>
            <a:r>
              <a:rPr lang="en-US" sz="2400" b="1" dirty="0" smtClean="0">
                <a:latin typeface="Helvetica" pitchFamily="34" charset="0"/>
              </a:rPr>
              <a:t>After the American victory France changed its policies.</a:t>
            </a:r>
          </a:p>
          <a:p>
            <a:pPr eaLnBrk="1" hangingPunct="1">
              <a:spcBef>
                <a:spcPct val="45000"/>
              </a:spcBef>
            </a:pPr>
            <a:r>
              <a:rPr lang="en-US" sz="2400" b="1" dirty="0" smtClean="0">
                <a:latin typeface="Helvetica" pitchFamily="34" charset="0"/>
              </a:rPr>
              <a:t>Feb. 1778 France and American formed an alliance</a:t>
            </a:r>
          </a:p>
          <a:p>
            <a:pPr eaLnBrk="1" hangingPunct="1">
              <a:spcBef>
                <a:spcPct val="45000"/>
              </a:spcBef>
            </a:pPr>
            <a:r>
              <a:rPr lang="en-US" sz="2400" b="1" dirty="0" smtClean="0">
                <a:latin typeface="Helvetica" pitchFamily="34" charset="0"/>
              </a:rPr>
              <a:t>France declared war on Britain the next month</a:t>
            </a:r>
          </a:p>
          <a:p>
            <a:pPr eaLnBrk="1" hangingPunct="1">
              <a:spcBef>
                <a:spcPct val="45000"/>
              </a:spcBef>
            </a:pPr>
            <a:r>
              <a:rPr lang="en-US" sz="2400" b="1" dirty="0" smtClean="0">
                <a:latin typeface="Helvetica" pitchFamily="34" charset="0"/>
              </a:rPr>
              <a:t>Spain declared war in 1779</a:t>
            </a:r>
          </a:p>
          <a:p>
            <a:pPr eaLnBrk="1" hangingPunct="1">
              <a:spcBef>
                <a:spcPct val="45000"/>
              </a:spcBef>
            </a:pPr>
            <a:r>
              <a:rPr lang="en-US" sz="2400" b="1" dirty="0" smtClean="0">
                <a:latin typeface="Helvetica" pitchFamily="34" charset="0"/>
              </a:rPr>
              <a:t>Bernardo de Galvez chased British troops out of Louisiana and Florida.</a:t>
            </a:r>
          </a:p>
          <a:p>
            <a:pPr eaLnBrk="1" hangingPunct="1">
              <a:spcBef>
                <a:spcPct val="45000"/>
              </a:spcBef>
            </a:pPr>
            <a:endParaRPr lang="en-US" sz="2400" b="1" dirty="0" smtClean="0">
              <a:solidFill>
                <a:srgbClr val="E4EBFB"/>
              </a:solidFill>
              <a:latin typeface="Helvetica" pitchFamily="34" charset="0"/>
            </a:endParaRPr>
          </a:p>
        </p:txBody>
      </p:sp>
      <p:pic>
        <p:nvPicPr>
          <p:cNvPr id="55300" name="Picture 5" descr="galvez.jpg"/>
          <p:cNvPicPr>
            <a:picLocks noChangeAspect="1"/>
          </p:cNvPicPr>
          <p:nvPr/>
        </p:nvPicPr>
        <p:blipFill>
          <a:blip r:embed="rId2" cstate="print"/>
          <a:srcRect/>
          <a:stretch>
            <a:fillRect/>
          </a:stretch>
        </p:blipFill>
        <p:spPr bwMode="auto">
          <a:xfrm>
            <a:off x="4572000" y="1295400"/>
            <a:ext cx="4202113"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572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200" b="1">
                <a:solidFill>
                  <a:srgbClr val="020E49"/>
                </a:solidFill>
                <a:latin typeface="Times New Roman" pitchFamily="96" charset="0"/>
              </a:rPr>
              <a:t>Valley Forge – 1777-1778</a:t>
            </a:r>
          </a:p>
        </p:txBody>
      </p:sp>
      <p:sp>
        <p:nvSpPr>
          <p:cNvPr id="109571" name="Rectangle 3"/>
          <p:cNvSpPr>
            <a:spLocks noChangeArrowheads="1"/>
          </p:cNvSpPr>
          <p:nvPr/>
        </p:nvSpPr>
        <p:spPr bwMode="auto">
          <a:xfrm>
            <a:off x="5181600" y="1371600"/>
            <a:ext cx="3505200" cy="4754563"/>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American Army out of food and clothing</a:t>
            </a:r>
          </a:p>
          <a:p>
            <a:pPr marL="342900" indent="-342900" eaLnBrk="1" hangingPunct="1">
              <a:spcBef>
                <a:spcPct val="45000"/>
              </a:spcBef>
              <a:buFontTx/>
              <a:buChar char="•"/>
            </a:pPr>
            <a:r>
              <a:rPr lang="en-US" sz="2400" b="1" dirty="0">
                <a:latin typeface="Helvetica" pitchFamily="34" charset="0"/>
              </a:rPr>
              <a:t>Valley Forge briefly a refuge</a:t>
            </a:r>
          </a:p>
          <a:p>
            <a:pPr marL="342900" indent="-342900" eaLnBrk="1" hangingPunct="1">
              <a:spcBef>
                <a:spcPct val="45000"/>
              </a:spcBef>
              <a:buFontTx/>
              <a:buChar char="•"/>
            </a:pPr>
            <a:r>
              <a:rPr lang="en-US" sz="2400" b="1" dirty="0">
                <a:latin typeface="Helvetica" pitchFamily="34" charset="0"/>
              </a:rPr>
              <a:t>Supplies ran out and many died</a:t>
            </a:r>
          </a:p>
          <a:p>
            <a:pPr marL="342900" indent="-342900" eaLnBrk="1" hangingPunct="1">
              <a:spcBef>
                <a:spcPct val="45000"/>
              </a:spcBef>
              <a:buFontTx/>
              <a:buChar char="•"/>
            </a:pPr>
            <a:r>
              <a:rPr lang="en-US" sz="2400" b="1" dirty="0">
                <a:latin typeface="Helvetica" pitchFamily="34" charset="0"/>
              </a:rPr>
              <a:t>Washington appeals to Congress for help</a:t>
            </a:r>
          </a:p>
          <a:p>
            <a:pPr marL="342900" indent="-342900" eaLnBrk="1" hangingPunct="1">
              <a:spcBef>
                <a:spcPct val="45000"/>
              </a:spcBef>
              <a:buFontTx/>
              <a:buChar char="•"/>
            </a:pPr>
            <a:r>
              <a:rPr lang="en-US" sz="2400" b="1" dirty="0">
                <a:latin typeface="Helvetica" pitchFamily="34" charset="0"/>
              </a:rPr>
              <a:t>Low point for American Army</a:t>
            </a:r>
          </a:p>
          <a:p>
            <a:pPr marL="342900" indent="-342900" eaLnBrk="1" hangingPunct="1">
              <a:spcBef>
                <a:spcPct val="45000"/>
              </a:spcBef>
              <a:buFontTx/>
              <a:buChar char="•"/>
            </a:pPr>
            <a:r>
              <a:rPr lang="en-US" sz="2400" b="1" dirty="0">
                <a:latin typeface="Helvetica" pitchFamily="34" charset="0"/>
              </a:rPr>
              <a:t>Any deserters are shot</a:t>
            </a:r>
          </a:p>
        </p:txBody>
      </p:sp>
      <p:pic>
        <p:nvPicPr>
          <p:cNvPr id="109572" name="Picture 4" descr="American Revolution pg 56"/>
          <p:cNvPicPr>
            <a:picLocks noChangeAspect="1" noChangeArrowheads="1"/>
          </p:cNvPicPr>
          <p:nvPr/>
        </p:nvPicPr>
        <p:blipFill>
          <a:blip r:embed="rId3" cstate="print"/>
          <a:srcRect/>
          <a:stretch>
            <a:fillRect/>
          </a:stretch>
        </p:blipFill>
        <p:spPr bwMode="auto">
          <a:xfrm>
            <a:off x="228600" y="1371600"/>
            <a:ext cx="4724400" cy="37973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dissolve">
                                      <p:cBhvr>
                                        <p:cTn id="7" dur="1000"/>
                                        <p:tgtEl>
                                          <p:spTgt spid="1095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572000" y="5334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000" b="1">
                <a:solidFill>
                  <a:srgbClr val="020E49"/>
                </a:solidFill>
                <a:latin typeface="Times New Roman" pitchFamily="96" charset="0"/>
              </a:rPr>
              <a:t>Battle of Yorktown—1781</a:t>
            </a:r>
            <a:r>
              <a:rPr lang="en-US" sz="4400" b="1">
                <a:solidFill>
                  <a:srgbClr val="020E49"/>
                </a:solidFill>
              </a:rPr>
              <a:t/>
            </a:r>
            <a:br>
              <a:rPr lang="en-US" sz="4400" b="1">
                <a:solidFill>
                  <a:srgbClr val="020E49"/>
                </a:solidFill>
              </a:rPr>
            </a:br>
            <a:endParaRPr lang="en-US" sz="4400" b="1">
              <a:solidFill>
                <a:srgbClr val="020E49"/>
              </a:solidFill>
            </a:endParaRPr>
          </a:p>
        </p:txBody>
      </p:sp>
      <p:sp>
        <p:nvSpPr>
          <p:cNvPr id="113667" name="Rectangle 3"/>
          <p:cNvSpPr>
            <a:spLocks noChangeArrowheads="1"/>
          </p:cNvSpPr>
          <p:nvPr/>
        </p:nvSpPr>
        <p:spPr bwMode="auto">
          <a:xfrm>
            <a:off x="304800" y="1447800"/>
            <a:ext cx="4876800" cy="4525963"/>
          </a:xfrm>
          <a:prstGeom prst="rect">
            <a:avLst/>
          </a:prstGeom>
          <a:noFill/>
          <a:ln w="9525">
            <a:noFill/>
            <a:miter lim="800000"/>
            <a:headEnd/>
            <a:tailEnd/>
          </a:ln>
        </p:spPr>
        <p:txBody>
          <a:bodyPr/>
          <a:lstStyle/>
          <a:p>
            <a:pPr marL="342900" indent="-342900" eaLnBrk="1" hangingPunct="1">
              <a:spcBef>
                <a:spcPct val="45000"/>
              </a:spcBef>
            </a:pPr>
            <a:endParaRPr lang="en-US" sz="2400" b="1" dirty="0">
              <a:solidFill>
                <a:srgbClr val="E4EBFB"/>
              </a:solidFill>
              <a:latin typeface="Helvetica" pitchFamily="34" charset="0"/>
            </a:endParaRPr>
          </a:p>
          <a:p>
            <a:pPr marL="342900" indent="-342900" eaLnBrk="1" hangingPunct="1">
              <a:spcBef>
                <a:spcPct val="45000"/>
              </a:spcBef>
              <a:buFontTx/>
              <a:buChar char="•"/>
            </a:pPr>
            <a:r>
              <a:rPr lang="en-US" sz="2400" b="1" dirty="0">
                <a:latin typeface="Helvetica" pitchFamily="34" charset="0"/>
              </a:rPr>
              <a:t>French blockade aided </a:t>
            </a:r>
            <a:br>
              <a:rPr lang="en-US" sz="2400" b="1" dirty="0">
                <a:latin typeface="Helvetica" pitchFamily="34" charset="0"/>
              </a:rPr>
            </a:br>
            <a:r>
              <a:rPr lang="en-US" sz="2400" b="1" dirty="0">
                <a:latin typeface="Helvetica" pitchFamily="34" charset="0"/>
              </a:rPr>
              <a:t>this final battle</a:t>
            </a:r>
          </a:p>
          <a:p>
            <a:pPr marL="342900" indent="-342900" eaLnBrk="1" hangingPunct="1">
              <a:spcBef>
                <a:spcPct val="45000"/>
              </a:spcBef>
              <a:buFontTx/>
              <a:buChar char="•"/>
            </a:pPr>
            <a:r>
              <a:rPr lang="en-US" sz="2400" b="1" dirty="0">
                <a:latin typeface="Helvetica" pitchFamily="34" charset="0"/>
              </a:rPr>
              <a:t>Escape for the British was impossible</a:t>
            </a:r>
          </a:p>
          <a:p>
            <a:pPr marL="342900" indent="-342900" eaLnBrk="1" hangingPunct="1">
              <a:spcBef>
                <a:spcPct val="45000"/>
              </a:spcBef>
              <a:buFontTx/>
              <a:buChar char="•"/>
            </a:pPr>
            <a:r>
              <a:rPr lang="en-US" sz="2400" b="1" dirty="0">
                <a:latin typeface="Helvetica" pitchFamily="34" charset="0"/>
              </a:rPr>
              <a:t>British General Cornwallis faced American forces approximately twice his size </a:t>
            </a:r>
          </a:p>
        </p:txBody>
      </p:sp>
      <p:grpSp>
        <p:nvGrpSpPr>
          <p:cNvPr id="2" name="Group 4"/>
          <p:cNvGrpSpPr>
            <a:grpSpLocks/>
          </p:cNvGrpSpPr>
          <p:nvPr/>
        </p:nvGrpSpPr>
        <p:grpSpPr bwMode="auto">
          <a:xfrm>
            <a:off x="4953000" y="1524000"/>
            <a:ext cx="3549650" cy="4603750"/>
            <a:chOff x="3120" y="960"/>
            <a:chExt cx="2236" cy="2900"/>
          </a:xfrm>
        </p:grpSpPr>
        <p:pic>
          <p:nvPicPr>
            <p:cNvPr id="113669" name="Picture 5" descr="American Revolution pg 58 jones"/>
            <p:cNvPicPr>
              <a:picLocks noChangeAspect="1" noChangeArrowheads="1"/>
            </p:cNvPicPr>
            <p:nvPr/>
          </p:nvPicPr>
          <p:blipFill>
            <a:blip r:embed="rId3" cstate="print"/>
            <a:srcRect/>
            <a:stretch>
              <a:fillRect/>
            </a:stretch>
          </p:blipFill>
          <p:spPr bwMode="auto">
            <a:xfrm>
              <a:off x="3120" y="960"/>
              <a:ext cx="2236" cy="2767"/>
            </a:xfrm>
            <a:prstGeom prst="rect">
              <a:avLst/>
            </a:prstGeom>
            <a:noFill/>
            <a:effectLst>
              <a:outerShdw dist="35921" dir="2700000" algn="ctr" rotWithShape="0">
                <a:srgbClr val="808080"/>
              </a:outerShdw>
            </a:effectLst>
          </p:spPr>
        </p:pic>
        <p:sp>
          <p:nvSpPr>
            <p:cNvPr id="60422" name="Text Box 6"/>
            <p:cNvSpPr txBox="1">
              <a:spLocks noChangeArrowheads="1"/>
            </p:cNvSpPr>
            <p:nvPr/>
          </p:nvSpPr>
          <p:spPr bwMode="auto">
            <a:xfrm>
              <a:off x="3696" y="3610"/>
              <a:ext cx="1227" cy="250"/>
            </a:xfrm>
            <a:prstGeom prst="rect">
              <a:avLst/>
            </a:prstGeom>
            <a:noFill/>
            <a:ln w="9525">
              <a:noFill/>
              <a:miter lim="800000"/>
              <a:headEnd/>
              <a:tailEnd/>
            </a:ln>
          </p:spPr>
          <p:txBody>
            <a:bodyPr wrap="none">
              <a:spAutoFit/>
            </a:bodyPr>
            <a:lstStyle/>
            <a:p>
              <a:r>
                <a:rPr lang="en-US" sz="2000" b="1">
                  <a:solidFill>
                    <a:srgbClr val="E4EBFB"/>
                  </a:solidFill>
                  <a:latin typeface="Times New Roman" charset="0"/>
                </a:rPr>
                <a:t>John Paul Jones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5" descr="yorktown.jpg"/>
          <p:cNvPicPr>
            <a:picLocks noGrp="1" noChangeAspect="1"/>
          </p:cNvPicPr>
          <p:nvPr>
            <p:ph idx="1"/>
          </p:nvPr>
        </p:nvPicPr>
        <p:blipFill>
          <a:blip r:embed="rId2" cstate="print"/>
          <a:srcRect/>
          <a:stretch>
            <a:fillRect/>
          </a:stretch>
        </p:blipFill>
        <p:spPr>
          <a:xfrm>
            <a:off x="572736" y="735819"/>
            <a:ext cx="7504464" cy="5862438"/>
          </a:xfrm>
        </p:spPr>
      </p:pic>
      <p:sp>
        <p:nvSpPr>
          <p:cNvPr id="7" name="Rectangle 2"/>
          <p:cNvSpPr>
            <a:spLocks noGrp="1" noChangeArrowheads="1"/>
          </p:cNvSpPr>
          <p:nvPr>
            <p:ph type="title"/>
          </p:nvPr>
        </p:nvSpPr>
        <p:spPr>
          <a:xfrm>
            <a:off x="5029200" y="152400"/>
            <a:ext cx="4114800" cy="685800"/>
          </a:xfrm>
          <a:effectLst>
            <a:outerShdw dist="12700" dir="2700000" algn="ctr" rotWithShape="0">
              <a:srgbClr val="808080"/>
            </a:outerShdw>
          </a:effectLst>
        </p:spPr>
        <p:txBody>
          <a:bodyPr/>
          <a:lstStyle/>
          <a:p>
            <a:pPr eaLnBrk="1" hangingPunct="1">
              <a:defRPr/>
            </a:pPr>
            <a:r>
              <a:rPr lang="en-US" sz="3600" b="1" dirty="0">
                <a:solidFill>
                  <a:srgbClr val="020E49"/>
                </a:solidFill>
                <a:latin typeface="Times New Roman" pitchFamily="96" charset="0"/>
              </a:rPr>
              <a:t>Yorktown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4572000" y="228600"/>
            <a:ext cx="3352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600" b="1" dirty="0">
                <a:solidFill>
                  <a:srgbClr val="020E49"/>
                </a:solidFill>
                <a:latin typeface="Times New Roman" pitchFamily="96" charset="0"/>
              </a:rPr>
              <a:t>Yorktown</a:t>
            </a:r>
          </a:p>
        </p:txBody>
      </p:sp>
      <p:sp>
        <p:nvSpPr>
          <p:cNvPr id="115715" name="Rectangle 3"/>
          <p:cNvSpPr>
            <a:spLocks noChangeArrowheads="1"/>
          </p:cNvSpPr>
          <p:nvPr/>
        </p:nvSpPr>
        <p:spPr bwMode="auto">
          <a:xfrm>
            <a:off x="381000" y="1447800"/>
            <a:ext cx="8229600" cy="38100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Approximately 8,700 British troops surrendered</a:t>
            </a:r>
          </a:p>
          <a:p>
            <a:pPr marL="342900" indent="-342900" eaLnBrk="1" hangingPunct="1">
              <a:spcBef>
                <a:spcPct val="45000"/>
              </a:spcBef>
              <a:buFontTx/>
              <a:buChar char="•"/>
            </a:pPr>
            <a:r>
              <a:rPr lang="en-US" sz="2400" b="1" dirty="0">
                <a:latin typeface="Helvetica" pitchFamily="34" charset="0"/>
              </a:rPr>
              <a:t>Pinned in by </a:t>
            </a:r>
            <a:br>
              <a:rPr lang="en-US" sz="2400" b="1" dirty="0">
                <a:latin typeface="Helvetica" pitchFamily="34" charset="0"/>
              </a:rPr>
            </a:br>
            <a:r>
              <a:rPr lang="en-US" sz="2400" b="1" dirty="0">
                <a:latin typeface="Helvetica" pitchFamily="34" charset="0"/>
              </a:rPr>
              <a:t>American and </a:t>
            </a:r>
            <a:br>
              <a:rPr lang="en-US" sz="2400" b="1" dirty="0">
                <a:latin typeface="Helvetica" pitchFamily="34" charset="0"/>
              </a:rPr>
            </a:br>
            <a:r>
              <a:rPr lang="en-US" sz="2400" b="1" dirty="0">
                <a:latin typeface="Helvetica" pitchFamily="34" charset="0"/>
              </a:rPr>
              <a:t>French Naval </a:t>
            </a:r>
            <a:br>
              <a:rPr lang="en-US" sz="2400" b="1" dirty="0">
                <a:latin typeface="Helvetica" pitchFamily="34" charset="0"/>
              </a:rPr>
            </a:br>
            <a:r>
              <a:rPr lang="en-US" sz="2400" b="1" dirty="0">
                <a:latin typeface="Helvetica" pitchFamily="34" charset="0"/>
              </a:rPr>
              <a:t>fleets</a:t>
            </a:r>
          </a:p>
          <a:p>
            <a:pPr marL="342900" indent="-342900" eaLnBrk="1" hangingPunct="1">
              <a:spcBef>
                <a:spcPct val="45000"/>
              </a:spcBef>
              <a:buFontTx/>
              <a:buChar char="•"/>
            </a:pPr>
            <a:r>
              <a:rPr lang="en-US" sz="2400" b="1" dirty="0">
                <a:latin typeface="Helvetica" pitchFamily="34" charset="0"/>
              </a:rPr>
              <a:t>General Benjamin </a:t>
            </a:r>
            <a:br>
              <a:rPr lang="en-US" sz="2400" b="1" dirty="0">
                <a:latin typeface="Helvetica" pitchFamily="34" charset="0"/>
              </a:rPr>
            </a:br>
            <a:r>
              <a:rPr lang="en-US" sz="2400" b="1" dirty="0">
                <a:latin typeface="Helvetica" pitchFamily="34" charset="0"/>
              </a:rPr>
              <a:t>Lincoln accepted </a:t>
            </a:r>
            <a:br>
              <a:rPr lang="en-US" sz="2400" b="1" dirty="0">
                <a:latin typeface="Helvetica" pitchFamily="34" charset="0"/>
              </a:rPr>
            </a:br>
            <a:r>
              <a:rPr lang="en-US" sz="2400" b="1" dirty="0">
                <a:latin typeface="Helvetica" pitchFamily="34" charset="0"/>
              </a:rPr>
              <a:t>the surrender </a:t>
            </a:r>
            <a:br>
              <a:rPr lang="en-US" sz="2400" b="1" dirty="0">
                <a:latin typeface="Helvetica" pitchFamily="34" charset="0"/>
              </a:rPr>
            </a:br>
            <a:r>
              <a:rPr lang="en-US" sz="2400" b="1" dirty="0">
                <a:latin typeface="Helvetica" pitchFamily="34" charset="0"/>
              </a:rPr>
              <a:t>sword</a:t>
            </a:r>
          </a:p>
          <a:p>
            <a:pPr marL="342900" indent="-342900" eaLnBrk="1" hangingPunct="1">
              <a:spcBef>
                <a:spcPct val="45000"/>
              </a:spcBef>
              <a:buFontTx/>
              <a:buChar char="•"/>
            </a:pPr>
            <a:r>
              <a:rPr lang="en-US" sz="2400" b="1" dirty="0">
                <a:latin typeface="Helvetica" pitchFamily="34" charset="0"/>
              </a:rPr>
              <a:t>British bands played “The World has Turned Upside Down”</a:t>
            </a:r>
          </a:p>
        </p:txBody>
      </p:sp>
      <p:pic>
        <p:nvPicPr>
          <p:cNvPr id="115716" name="Picture 4" descr="American Revolution pg 60"/>
          <p:cNvPicPr>
            <a:picLocks noChangeAspect="1" noChangeArrowheads="1"/>
          </p:cNvPicPr>
          <p:nvPr/>
        </p:nvPicPr>
        <p:blipFill>
          <a:blip r:embed="rId3" cstate="print"/>
          <a:srcRect/>
          <a:stretch>
            <a:fillRect/>
          </a:stretch>
        </p:blipFill>
        <p:spPr bwMode="auto">
          <a:xfrm>
            <a:off x="3505200" y="1981200"/>
            <a:ext cx="5380038" cy="3165475"/>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15716"/>
                                        </p:tgtEl>
                                        <p:attrNameLst>
                                          <p:attrName>style.visibility</p:attrName>
                                        </p:attrNameLst>
                                      </p:cBhvr>
                                      <p:to>
                                        <p:strVal val="visible"/>
                                      </p:to>
                                    </p:set>
                                    <p:animEffect transition="in" filter="dissolve">
                                      <p:cBhvr>
                                        <p:cTn id="9" dur="500"/>
                                        <p:tgtEl>
                                          <p:spTgt spid="1157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4572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000" b="1">
                <a:solidFill>
                  <a:srgbClr val="020E49"/>
                </a:solidFill>
                <a:latin typeface="Times New Roman" pitchFamily="96" charset="0"/>
              </a:rPr>
              <a:t>The Treaty of Paris—1783</a:t>
            </a:r>
          </a:p>
        </p:txBody>
      </p:sp>
      <p:sp>
        <p:nvSpPr>
          <p:cNvPr id="119811" name="Rectangle 3"/>
          <p:cNvSpPr>
            <a:spLocks noChangeArrowheads="1"/>
          </p:cNvSpPr>
          <p:nvPr/>
        </p:nvSpPr>
        <p:spPr bwMode="auto">
          <a:xfrm>
            <a:off x="4648200" y="1295400"/>
            <a:ext cx="4114800" cy="4525963"/>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Officially ended the American Revolution</a:t>
            </a:r>
          </a:p>
          <a:p>
            <a:pPr marL="342900" indent="-342900" eaLnBrk="1" hangingPunct="1">
              <a:spcBef>
                <a:spcPct val="45000"/>
              </a:spcBef>
              <a:buFontTx/>
              <a:buChar char="•"/>
            </a:pPr>
            <a:r>
              <a:rPr lang="en-US" sz="2400" b="1" dirty="0">
                <a:latin typeface="Helvetica" pitchFamily="34" charset="0"/>
              </a:rPr>
              <a:t>Set many geographic borders, including U.S. and Canada</a:t>
            </a:r>
          </a:p>
          <a:p>
            <a:pPr marL="342900" indent="-342900" eaLnBrk="1" hangingPunct="1">
              <a:spcBef>
                <a:spcPct val="45000"/>
              </a:spcBef>
              <a:buFontTx/>
              <a:buChar char="•"/>
            </a:pPr>
            <a:r>
              <a:rPr lang="en-US" sz="2400" b="1" dirty="0">
                <a:latin typeface="Helvetica" pitchFamily="34" charset="0"/>
              </a:rPr>
              <a:t>Florida was returned to Spain</a:t>
            </a:r>
          </a:p>
          <a:p>
            <a:pPr marL="342900" indent="-342900" eaLnBrk="1" hangingPunct="1">
              <a:spcBef>
                <a:spcPct val="45000"/>
              </a:spcBef>
              <a:buFontTx/>
              <a:buChar char="•"/>
            </a:pPr>
            <a:r>
              <a:rPr lang="en-US" sz="2400" b="1" dirty="0">
                <a:latin typeface="Helvetica" pitchFamily="34" charset="0"/>
              </a:rPr>
              <a:t>British merchants must be paid for lost items</a:t>
            </a:r>
          </a:p>
          <a:p>
            <a:pPr marL="342900" indent="-342900" eaLnBrk="1" hangingPunct="1">
              <a:spcBef>
                <a:spcPct val="45000"/>
              </a:spcBef>
              <a:buFontTx/>
              <a:buChar char="•"/>
            </a:pPr>
            <a:r>
              <a:rPr lang="en-US" sz="2400" b="1" dirty="0">
                <a:latin typeface="Helvetica" pitchFamily="34" charset="0"/>
              </a:rPr>
              <a:t>Loyalists must be paid for lost property</a:t>
            </a:r>
          </a:p>
        </p:txBody>
      </p:sp>
      <p:pic>
        <p:nvPicPr>
          <p:cNvPr id="119812" name="Picture 4" descr="American Revolution pg 62"/>
          <p:cNvPicPr>
            <a:picLocks noChangeAspect="1" noChangeArrowheads="1"/>
          </p:cNvPicPr>
          <p:nvPr/>
        </p:nvPicPr>
        <p:blipFill>
          <a:blip r:embed="rId3" cstate="print"/>
          <a:srcRect/>
          <a:stretch>
            <a:fillRect/>
          </a:stretch>
        </p:blipFill>
        <p:spPr bwMode="auto">
          <a:xfrm>
            <a:off x="533400" y="914400"/>
            <a:ext cx="4019852" cy="52578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9812"/>
                                        </p:tgtEl>
                                        <p:attrNameLst>
                                          <p:attrName>style.visibility</p:attrName>
                                        </p:attrNameLst>
                                      </p:cBhvr>
                                      <p:to>
                                        <p:strVal val="visible"/>
                                      </p:to>
                                    </p:set>
                                    <p:animEffect transition="in" filter="dissolve">
                                      <p:cBhvr>
                                        <p:cTn id="13" dur="500"/>
                                        <p:tgtEl>
                                          <p:spTgt spid="1198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1600200"/>
            <a:ext cx="4114800" cy="4525963"/>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European nations were competing with each other for: </a:t>
            </a:r>
          </a:p>
          <a:p>
            <a:pPr marL="742950" lvl="1" indent="-285750" eaLnBrk="1" hangingPunct="1">
              <a:spcBef>
                <a:spcPct val="45000"/>
              </a:spcBef>
              <a:buFontTx/>
              <a:buChar char="–"/>
            </a:pPr>
            <a:r>
              <a:rPr lang="en-US" sz="2000" b="1" dirty="0">
                <a:latin typeface="Helvetica" pitchFamily="34" charset="0"/>
              </a:rPr>
              <a:t>World resources</a:t>
            </a:r>
          </a:p>
          <a:p>
            <a:pPr marL="742950" lvl="1" indent="-285750" eaLnBrk="1" hangingPunct="1">
              <a:spcBef>
                <a:spcPct val="45000"/>
              </a:spcBef>
              <a:buFontTx/>
              <a:buChar char="–"/>
            </a:pPr>
            <a:r>
              <a:rPr lang="en-US" sz="2000" b="1" dirty="0">
                <a:latin typeface="Helvetica" pitchFamily="34" charset="0"/>
              </a:rPr>
              <a:t>Military strength</a:t>
            </a:r>
          </a:p>
          <a:p>
            <a:pPr marL="742950" lvl="1" indent="-285750" eaLnBrk="1" hangingPunct="1">
              <a:spcBef>
                <a:spcPct val="45000"/>
              </a:spcBef>
              <a:buFontTx/>
              <a:buChar char="–"/>
            </a:pPr>
            <a:r>
              <a:rPr lang="en-US" sz="2000" b="1" dirty="0">
                <a:latin typeface="Helvetica" pitchFamily="34" charset="0"/>
              </a:rPr>
              <a:t>Political superiority </a:t>
            </a:r>
          </a:p>
          <a:p>
            <a:pPr marL="342900" indent="-342900" eaLnBrk="1" hangingPunct="1">
              <a:spcBef>
                <a:spcPct val="45000"/>
              </a:spcBef>
              <a:buFontTx/>
              <a:buChar char="•"/>
            </a:pPr>
            <a:r>
              <a:rPr lang="en-US" sz="2400" b="1" dirty="0">
                <a:latin typeface="Helvetica" pitchFamily="34" charset="0"/>
              </a:rPr>
              <a:t>Some nations were upsetting the balance of power</a:t>
            </a:r>
          </a:p>
          <a:p>
            <a:pPr marL="742950" lvl="1" indent="-285750" algn="ctr" eaLnBrk="1" hangingPunct="1">
              <a:spcBef>
                <a:spcPct val="20000"/>
              </a:spcBef>
            </a:pPr>
            <a:endParaRPr lang="en-US" sz="2400" b="1" dirty="0">
              <a:solidFill>
                <a:srgbClr val="E4EBFB"/>
              </a:solidFill>
              <a:latin typeface="Helvetica" pitchFamily="34" charset="0"/>
            </a:endParaRPr>
          </a:p>
        </p:txBody>
      </p:sp>
      <p:sp>
        <p:nvSpPr>
          <p:cNvPr id="5123" name="Text Box 3"/>
          <p:cNvSpPr txBox="1">
            <a:spLocks noChangeArrowheads="1"/>
          </p:cNvSpPr>
          <p:nvPr/>
        </p:nvSpPr>
        <p:spPr bwMode="auto">
          <a:xfrm>
            <a:off x="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rPr>
              <a:t>The Story Thus Far</a:t>
            </a:r>
          </a:p>
        </p:txBody>
      </p:sp>
      <p:pic>
        <p:nvPicPr>
          <p:cNvPr id="3076" name="Picture 4"/>
          <p:cNvPicPr>
            <a:picLocks noChangeAspect="1" noChangeArrowheads="1"/>
          </p:cNvPicPr>
          <p:nvPr/>
        </p:nvPicPr>
        <p:blipFill>
          <a:blip r:embed="rId3" cstate="print"/>
          <a:srcRect/>
          <a:stretch>
            <a:fillRect/>
          </a:stretch>
        </p:blipFill>
        <p:spPr bwMode="auto">
          <a:xfrm>
            <a:off x="5334000" y="1600200"/>
            <a:ext cx="2270125" cy="1727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410200" y="3886200"/>
            <a:ext cx="1998663" cy="1938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1600200"/>
            <a:ext cx="4114800" cy="4525963"/>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Also called War for Independence</a:t>
            </a:r>
          </a:p>
          <a:p>
            <a:pPr marL="342900" indent="-342900" eaLnBrk="1" hangingPunct="1">
              <a:spcBef>
                <a:spcPct val="45000"/>
              </a:spcBef>
              <a:buFontTx/>
              <a:buChar char="•"/>
            </a:pPr>
            <a:r>
              <a:rPr lang="en-US" sz="2400" b="1" dirty="0">
                <a:latin typeface="Helvetica" pitchFamily="34" charset="0"/>
              </a:rPr>
              <a:t>Started in 1775 in Lexington and Concord Massachusetts</a:t>
            </a:r>
          </a:p>
          <a:p>
            <a:pPr marL="342900" indent="-342900" eaLnBrk="1" hangingPunct="1">
              <a:spcBef>
                <a:spcPct val="45000"/>
              </a:spcBef>
              <a:buFontTx/>
              <a:buChar char="•"/>
            </a:pPr>
            <a:r>
              <a:rPr lang="en-US" sz="2400" b="1" dirty="0">
                <a:latin typeface="Helvetica" pitchFamily="34" charset="0"/>
              </a:rPr>
              <a:t>Caused America to separate from Great Britain</a:t>
            </a:r>
          </a:p>
          <a:p>
            <a:pPr marL="342900" indent="-342900" eaLnBrk="1" hangingPunct="1">
              <a:spcBef>
                <a:spcPct val="45000"/>
              </a:spcBef>
              <a:buFontTx/>
              <a:buChar char="•"/>
            </a:pPr>
            <a:r>
              <a:rPr lang="en-US" sz="2400" b="1" dirty="0">
                <a:latin typeface="Helvetica" pitchFamily="34" charset="0"/>
              </a:rPr>
              <a:t>Ended in 1783</a:t>
            </a:r>
          </a:p>
        </p:txBody>
      </p:sp>
      <p:sp>
        <p:nvSpPr>
          <p:cNvPr id="7171" name="Text Box 3"/>
          <p:cNvSpPr txBox="1">
            <a:spLocks noChangeArrowheads="1"/>
          </p:cNvSpPr>
          <p:nvPr/>
        </p:nvSpPr>
        <p:spPr bwMode="auto">
          <a:xfrm>
            <a:off x="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rPr>
              <a:t>Overview</a:t>
            </a:r>
          </a:p>
        </p:txBody>
      </p:sp>
      <p:pic>
        <p:nvPicPr>
          <p:cNvPr id="7172" name="Picture 4" descr="American Revolution pg 3 france"/>
          <p:cNvPicPr>
            <a:picLocks noChangeAspect="1" noChangeArrowheads="1"/>
          </p:cNvPicPr>
          <p:nvPr/>
        </p:nvPicPr>
        <p:blipFill>
          <a:blip r:embed="rId3" cstate="print"/>
          <a:srcRect/>
          <a:stretch>
            <a:fillRect/>
          </a:stretch>
        </p:blipFill>
        <p:spPr bwMode="auto">
          <a:xfrm rot="-399125">
            <a:off x="4191000" y="990600"/>
            <a:ext cx="2895600" cy="2573338"/>
          </a:xfrm>
          <a:prstGeom prst="rect">
            <a:avLst/>
          </a:prstGeom>
          <a:noFill/>
          <a:effectLst>
            <a:outerShdw dist="35921" dir="2700000" algn="ctr" rotWithShape="0">
              <a:srgbClr val="808080"/>
            </a:outerShdw>
          </a:effectLst>
        </p:spPr>
      </p:pic>
      <p:pic>
        <p:nvPicPr>
          <p:cNvPr id="7173" name="Picture 5" descr="American Revolution pg 3"/>
          <p:cNvPicPr>
            <a:picLocks noChangeAspect="1" noChangeArrowheads="1"/>
          </p:cNvPicPr>
          <p:nvPr/>
        </p:nvPicPr>
        <p:blipFill>
          <a:blip r:embed="rId4" cstate="print"/>
          <a:srcRect/>
          <a:stretch>
            <a:fillRect/>
          </a:stretch>
        </p:blipFill>
        <p:spPr bwMode="auto">
          <a:xfrm>
            <a:off x="4800600" y="3810000"/>
            <a:ext cx="3962400" cy="2835275"/>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dissolve">
                                      <p:cBhvr>
                                        <p:cTn id="22" dur="1000"/>
                                        <p:tgtEl>
                                          <p:spTgt spid="7173"/>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dissolve">
                                      <p:cBhvr>
                                        <p:cTn id="26"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72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b="1">
                <a:solidFill>
                  <a:srgbClr val="020E49"/>
                </a:solidFill>
                <a:latin typeface="Times New Roman" pitchFamily="96" charset="0"/>
              </a:rPr>
              <a:t>“The Shot Heard Round the World”</a:t>
            </a:r>
          </a:p>
        </p:txBody>
      </p:sp>
      <p:sp>
        <p:nvSpPr>
          <p:cNvPr id="39939" name="Rectangle 3"/>
          <p:cNvSpPr>
            <a:spLocks noChangeArrowheads="1"/>
          </p:cNvSpPr>
          <p:nvPr/>
        </p:nvSpPr>
        <p:spPr bwMode="auto">
          <a:xfrm>
            <a:off x="533400" y="1524000"/>
            <a:ext cx="3581400" cy="44958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American colonists stockpiled weapons in Concord, Massachusetts</a:t>
            </a:r>
          </a:p>
          <a:p>
            <a:pPr marL="342900" indent="-342900" eaLnBrk="1" hangingPunct="1">
              <a:spcBef>
                <a:spcPct val="45000"/>
              </a:spcBef>
              <a:buFontTx/>
              <a:buChar char="•"/>
            </a:pPr>
            <a:r>
              <a:rPr lang="en-US" sz="2400" b="1" dirty="0">
                <a:latin typeface="Helvetica" pitchFamily="34" charset="0"/>
              </a:rPr>
              <a:t>800 British troops marched through Lexington on the way to Concord</a:t>
            </a:r>
          </a:p>
          <a:p>
            <a:pPr marL="342900" indent="-342900" eaLnBrk="1" hangingPunct="1">
              <a:spcBef>
                <a:spcPct val="45000"/>
              </a:spcBef>
              <a:buFontTx/>
              <a:buChar char="•"/>
            </a:pPr>
            <a:r>
              <a:rPr lang="en-US" sz="2400" b="1" dirty="0">
                <a:latin typeface="Helvetica" pitchFamily="34" charset="0"/>
              </a:rPr>
              <a:t>Paul Revere: “The British are coming!”</a:t>
            </a:r>
          </a:p>
        </p:txBody>
      </p:sp>
      <p:pic>
        <p:nvPicPr>
          <p:cNvPr id="39940" name="Picture 4" descr="American Revolution pg 20"/>
          <p:cNvPicPr>
            <a:picLocks noChangeAspect="1" noChangeArrowheads="1"/>
          </p:cNvPicPr>
          <p:nvPr/>
        </p:nvPicPr>
        <p:blipFill>
          <a:blip r:embed="rId3" cstate="print"/>
          <a:srcRect/>
          <a:stretch>
            <a:fillRect/>
          </a:stretch>
        </p:blipFill>
        <p:spPr bwMode="auto">
          <a:xfrm>
            <a:off x="4419600" y="1828800"/>
            <a:ext cx="4191000" cy="33528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nodeType="afterEffect">
                                  <p:stCondLst>
                                    <p:cond delay="500"/>
                                  </p:stCondLst>
                                  <p:childTnLst>
                                    <p:set>
                                      <p:cBhvr>
                                        <p:cTn id="17" dur="1" fill="hold">
                                          <p:stCondLst>
                                            <p:cond delay="0"/>
                                          </p:stCondLst>
                                        </p:cTn>
                                        <p:tgtEl>
                                          <p:spTgt spid="39940"/>
                                        </p:tgtEl>
                                        <p:attrNameLst>
                                          <p:attrName>style.visibility</p:attrName>
                                        </p:attrNameLst>
                                      </p:cBhvr>
                                      <p:to>
                                        <p:strVal val="visible"/>
                                      </p:to>
                                    </p:set>
                                    <p:animEffect transition="in" filter="dissolve">
                                      <p:cBhvr>
                                        <p:cTn id="18"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72000" y="2286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600" b="1" dirty="0">
                <a:solidFill>
                  <a:srgbClr val="020E49"/>
                </a:solidFill>
                <a:latin typeface="Times New Roman" pitchFamily="96" charset="0"/>
              </a:rPr>
              <a:t>The Armed Militia</a:t>
            </a:r>
          </a:p>
        </p:txBody>
      </p:sp>
      <p:sp>
        <p:nvSpPr>
          <p:cNvPr id="41987" name="Rectangle 3"/>
          <p:cNvSpPr>
            <a:spLocks noChangeArrowheads="1"/>
          </p:cNvSpPr>
          <p:nvPr/>
        </p:nvSpPr>
        <p:spPr bwMode="auto">
          <a:xfrm>
            <a:off x="533400" y="1524000"/>
            <a:ext cx="4191000" cy="44958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Known as “Minutemen”</a:t>
            </a:r>
          </a:p>
          <a:p>
            <a:pPr marL="342900" indent="-342900" eaLnBrk="1" hangingPunct="1">
              <a:spcBef>
                <a:spcPct val="45000"/>
              </a:spcBef>
              <a:buFontTx/>
              <a:buChar char="•"/>
            </a:pPr>
            <a:r>
              <a:rPr lang="en-US" sz="2400" b="1" dirty="0">
                <a:latin typeface="Helvetica" pitchFamily="34" charset="0"/>
              </a:rPr>
              <a:t>70 Minutemen on the Village Green</a:t>
            </a:r>
          </a:p>
          <a:p>
            <a:pPr marL="342900" indent="-342900" eaLnBrk="1" hangingPunct="1">
              <a:spcBef>
                <a:spcPct val="45000"/>
              </a:spcBef>
              <a:buFontTx/>
              <a:buChar char="•"/>
            </a:pPr>
            <a:r>
              <a:rPr lang="en-US" sz="2400" b="1" dirty="0">
                <a:latin typeface="Helvetica" pitchFamily="34" charset="0"/>
              </a:rPr>
              <a:t>Known as the Battle of Lexington and Concord</a:t>
            </a:r>
          </a:p>
          <a:p>
            <a:pPr marL="342900" indent="-342900" eaLnBrk="1" hangingPunct="1">
              <a:spcBef>
                <a:spcPct val="45000"/>
              </a:spcBef>
              <a:buFontTx/>
              <a:buChar char="•"/>
            </a:pPr>
            <a:r>
              <a:rPr lang="en-US" sz="2400" b="1" dirty="0">
                <a:latin typeface="Helvetica" pitchFamily="34" charset="0"/>
              </a:rPr>
              <a:t>Uncertain which side fired first</a:t>
            </a:r>
          </a:p>
          <a:p>
            <a:pPr marL="342900" indent="-342900" eaLnBrk="1" hangingPunct="1">
              <a:spcBef>
                <a:spcPct val="45000"/>
              </a:spcBef>
              <a:buFontTx/>
              <a:buChar char="•"/>
            </a:pPr>
            <a:r>
              <a:rPr lang="en-US" sz="2400" b="1" dirty="0">
                <a:latin typeface="Helvetica" pitchFamily="34" charset="0"/>
              </a:rPr>
              <a:t>50 Americans killed and 45 wounded or missing</a:t>
            </a:r>
          </a:p>
          <a:p>
            <a:pPr marL="342900" indent="-342900" eaLnBrk="1" hangingPunct="1">
              <a:spcBef>
                <a:spcPct val="45000"/>
              </a:spcBef>
              <a:buFontTx/>
              <a:buChar char="•"/>
            </a:pPr>
            <a:r>
              <a:rPr lang="en-US" sz="2400" b="1" dirty="0">
                <a:latin typeface="Helvetica" pitchFamily="34" charset="0"/>
              </a:rPr>
              <a:t>65 British killed and 208 wounded or missing</a:t>
            </a:r>
          </a:p>
          <a:p>
            <a:pPr marL="342900" indent="-342900" eaLnBrk="1" hangingPunct="1">
              <a:spcBef>
                <a:spcPct val="45000"/>
              </a:spcBef>
            </a:pPr>
            <a:endParaRPr lang="en-US" sz="2400" b="1" dirty="0">
              <a:solidFill>
                <a:srgbClr val="E4EBFB"/>
              </a:solidFill>
              <a:latin typeface="Helvetica" pitchFamily="34" charset="0"/>
            </a:endParaRPr>
          </a:p>
        </p:txBody>
      </p:sp>
      <p:pic>
        <p:nvPicPr>
          <p:cNvPr id="41988" name="Picture 4" descr="American Revolution pg 21"/>
          <p:cNvPicPr>
            <a:picLocks noChangeAspect="1" noChangeArrowheads="1"/>
          </p:cNvPicPr>
          <p:nvPr/>
        </p:nvPicPr>
        <p:blipFill>
          <a:blip r:embed="rId3" cstate="print"/>
          <a:srcRect/>
          <a:stretch>
            <a:fillRect/>
          </a:stretch>
        </p:blipFill>
        <p:spPr bwMode="auto">
          <a:xfrm>
            <a:off x="4724400" y="1676400"/>
            <a:ext cx="3886200" cy="381635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41988"/>
                                        </p:tgtEl>
                                        <p:attrNameLst>
                                          <p:attrName>style.visibility</p:attrName>
                                        </p:attrNameLst>
                                      </p:cBhvr>
                                      <p:to>
                                        <p:strVal val="visible"/>
                                      </p:to>
                                    </p:set>
                                    <p:animEffect transition="in" filter="dissolve">
                                      <p:cBhvr>
                                        <p:cTn id="10" dur="1000"/>
                                        <p:tgtEl>
                                          <p:spTgt spid="4198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181600" y="304800"/>
            <a:ext cx="4343400" cy="533400"/>
          </a:xfrm>
        </p:spPr>
        <p:txBody>
          <a:bodyPr>
            <a:normAutofit fontScale="90000"/>
          </a:bodyPr>
          <a:lstStyle/>
          <a:p>
            <a:pPr algn="l" eaLnBrk="1" hangingPunct="1"/>
            <a:r>
              <a:rPr lang="en-US" sz="2800" b="1" dirty="0" smtClean="0">
                <a:solidFill>
                  <a:srgbClr val="020E49"/>
                </a:solidFill>
                <a:latin typeface="Times New Roman" charset="0"/>
              </a:rPr>
              <a:t>Lexington and Concord</a:t>
            </a:r>
            <a:r>
              <a:rPr lang="en-US" b="1" dirty="0" smtClean="0">
                <a:solidFill>
                  <a:srgbClr val="020E49"/>
                </a:solidFill>
                <a:latin typeface="Times New Roman" charset="0"/>
              </a:rPr>
              <a:t/>
            </a:r>
            <a:br>
              <a:rPr lang="en-US" b="1" dirty="0" smtClean="0">
                <a:solidFill>
                  <a:srgbClr val="020E49"/>
                </a:solidFill>
                <a:latin typeface="Times New Roman" charset="0"/>
              </a:rPr>
            </a:br>
            <a:endParaRPr lang="en-US" dirty="0" smtClean="0"/>
          </a:p>
        </p:txBody>
      </p:sp>
      <p:pic>
        <p:nvPicPr>
          <p:cNvPr id="22531" name="Content Placeholder 7" descr="route.gif"/>
          <p:cNvPicPr>
            <a:picLocks noGrp="1" noChangeAspect="1"/>
          </p:cNvPicPr>
          <p:nvPr>
            <p:ph idx="1"/>
          </p:nvPr>
        </p:nvPicPr>
        <p:blipFill>
          <a:blip r:embed="rId2" cstate="print"/>
          <a:srcRect/>
          <a:stretch>
            <a:fillRect/>
          </a:stretch>
        </p:blipFill>
        <p:spPr>
          <a:xfrm>
            <a:off x="457200" y="615134"/>
            <a:ext cx="7670800" cy="608094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990600"/>
            <a:ext cx="3048000" cy="4572000"/>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George Washington: Commander of Americans Forces</a:t>
            </a:r>
          </a:p>
          <a:p>
            <a:pPr marL="342900" indent="-342900" eaLnBrk="1" hangingPunct="1">
              <a:spcBef>
                <a:spcPct val="45000"/>
              </a:spcBef>
              <a:buFontTx/>
              <a:buChar char="•"/>
            </a:pPr>
            <a:r>
              <a:rPr lang="en-US" sz="2400" b="1" dirty="0">
                <a:latin typeface="Helvetica" pitchFamily="34" charset="0"/>
              </a:rPr>
              <a:t>Nathanael Greene: Top Strategist</a:t>
            </a:r>
          </a:p>
          <a:p>
            <a:pPr marL="342900" indent="-342900" eaLnBrk="1" hangingPunct="1">
              <a:spcBef>
                <a:spcPct val="45000"/>
              </a:spcBef>
              <a:buFontTx/>
              <a:buChar char="•"/>
            </a:pPr>
            <a:r>
              <a:rPr lang="en-US" sz="2400" b="1" dirty="0">
                <a:latin typeface="Helvetica" pitchFamily="34" charset="0"/>
              </a:rPr>
              <a:t>Henry Knox: Artillery Expert</a:t>
            </a:r>
          </a:p>
          <a:p>
            <a:pPr marL="342900" indent="-342900" eaLnBrk="1" hangingPunct="1">
              <a:spcBef>
                <a:spcPct val="45000"/>
              </a:spcBef>
              <a:buFontTx/>
              <a:buChar char="•"/>
            </a:pPr>
            <a:r>
              <a:rPr lang="en-US" sz="2400" b="1" dirty="0">
                <a:latin typeface="Helvetica" pitchFamily="34" charset="0"/>
              </a:rPr>
              <a:t>Benedict Arnold:  Commander under Washington</a:t>
            </a:r>
          </a:p>
        </p:txBody>
      </p:sp>
      <p:sp>
        <p:nvSpPr>
          <p:cNvPr id="76803" name="Text Box 3"/>
          <p:cNvSpPr txBox="1">
            <a:spLocks noChangeArrowheads="1"/>
          </p:cNvSpPr>
          <p:nvPr/>
        </p:nvSpPr>
        <p:spPr bwMode="auto">
          <a:xfrm>
            <a:off x="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rPr>
              <a:t>Military Leaders—American</a:t>
            </a:r>
          </a:p>
        </p:txBody>
      </p:sp>
      <p:pic>
        <p:nvPicPr>
          <p:cNvPr id="76804" name="Picture 4" descr="American Revolution pg 39 greene"/>
          <p:cNvPicPr>
            <a:picLocks noChangeAspect="1" noChangeArrowheads="1"/>
          </p:cNvPicPr>
          <p:nvPr/>
        </p:nvPicPr>
        <p:blipFill>
          <a:blip r:embed="rId3" cstate="print"/>
          <a:srcRect/>
          <a:stretch>
            <a:fillRect/>
          </a:stretch>
        </p:blipFill>
        <p:spPr bwMode="auto">
          <a:xfrm>
            <a:off x="6138863" y="2514600"/>
            <a:ext cx="3005137" cy="5410200"/>
          </a:xfrm>
          <a:prstGeom prst="rect">
            <a:avLst/>
          </a:prstGeom>
          <a:noFill/>
          <a:effectLst>
            <a:outerShdw dist="35921" dir="2700000" algn="ctr" rotWithShape="0">
              <a:srgbClr val="808080"/>
            </a:outerShdw>
          </a:effectLst>
        </p:spPr>
      </p:pic>
      <p:pic>
        <p:nvPicPr>
          <p:cNvPr id="76805" name="Picture 5" descr="American Revolution pg 39 washington"/>
          <p:cNvPicPr>
            <a:picLocks noChangeAspect="1" noChangeArrowheads="1"/>
          </p:cNvPicPr>
          <p:nvPr/>
        </p:nvPicPr>
        <p:blipFill>
          <a:blip r:embed="rId4" cstate="print"/>
          <a:srcRect/>
          <a:stretch>
            <a:fillRect/>
          </a:stretch>
        </p:blipFill>
        <p:spPr bwMode="auto">
          <a:xfrm>
            <a:off x="2895600" y="838200"/>
            <a:ext cx="2335213" cy="4267200"/>
          </a:xfrm>
          <a:prstGeom prst="rect">
            <a:avLst/>
          </a:prstGeom>
          <a:noFill/>
          <a:effectLst>
            <a:outerShdw dist="35921" dir="2700000" algn="ctr" rotWithShape="0">
              <a:srgbClr val="808080"/>
            </a:outerShdw>
          </a:effectLst>
        </p:spPr>
      </p:pic>
      <p:pic>
        <p:nvPicPr>
          <p:cNvPr id="76806" name="Picture 6" descr="American Revolution pg 39 knox"/>
          <p:cNvPicPr>
            <a:picLocks noChangeAspect="1" noChangeArrowheads="1"/>
          </p:cNvPicPr>
          <p:nvPr/>
        </p:nvPicPr>
        <p:blipFill>
          <a:blip r:embed="rId5" cstate="print"/>
          <a:srcRect/>
          <a:stretch>
            <a:fillRect/>
          </a:stretch>
        </p:blipFill>
        <p:spPr bwMode="auto">
          <a:xfrm>
            <a:off x="4114800" y="1752600"/>
            <a:ext cx="3249613" cy="41148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76805"/>
                                        </p:tgtEl>
                                        <p:attrNameLst>
                                          <p:attrName>style.visibility</p:attrName>
                                        </p:attrNameLst>
                                      </p:cBhvr>
                                      <p:to>
                                        <p:strVal val="visible"/>
                                      </p:to>
                                    </p:set>
                                    <p:animEffect transition="in" filter="dissolve">
                                      <p:cBhvr>
                                        <p:cTn id="9" dur="500"/>
                                        <p:tgtEl>
                                          <p:spTgt spid="7680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6802">
                                            <p:txEl>
                                              <p:pRg st="1" end="1"/>
                                            </p:txEl>
                                          </p:spTgt>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76804"/>
                                        </p:tgtEl>
                                        <p:attrNameLst>
                                          <p:attrName>style.visibility</p:attrName>
                                        </p:attrNameLst>
                                      </p:cBhvr>
                                      <p:to>
                                        <p:strVal val="visible"/>
                                      </p:to>
                                    </p:set>
                                    <p:animEffect transition="in" filter="dissolve">
                                      <p:cBhvr>
                                        <p:cTn id="16" dur="500"/>
                                        <p:tgtEl>
                                          <p:spTgt spid="7680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802">
                                            <p:txEl>
                                              <p:pRg st="3" end="3"/>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76806"/>
                                        </p:tgtEl>
                                        <p:attrNameLst>
                                          <p:attrName>style.visibility</p:attrName>
                                        </p:attrNameLst>
                                      </p:cBhvr>
                                      <p:to>
                                        <p:strVal val="visible"/>
                                      </p:to>
                                    </p:set>
                                    <p:animEffect transition="in" filter="dissolve">
                                      <p:cBhvr>
                                        <p:cTn id="2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57200" y="1600200"/>
            <a:ext cx="4114800" cy="4525963"/>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General Charles Cornwallis</a:t>
            </a:r>
          </a:p>
          <a:p>
            <a:pPr marL="342900" indent="-342900" eaLnBrk="1" hangingPunct="1">
              <a:spcBef>
                <a:spcPct val="45000"/>
              </a:spcBef>
              <a:buFontTx/>
              <a:buChar char="•"/>
            </a:pPr>
            <a:r>
              <a:rPr lang="en-US" sz="2400" b="1" dirty="0">
                <a:latin typeface="Helvetica" pitchFamily="34" charset="0"/>
              </a:rPr>
              <a:t>General John Burgoyne</a:t>
            </a:r>
          </a:p>
          <a:p>
            <a:pPr marL="342900" indent="-342900" eaLnBrk="1" hangingPunct="1">
              <a:spcBef>
                <a:spcPct val="45000"/>
              </a:spcBef>
              <a:buFontTx/>
              <a:buChar char="•"/>
            </a:pPr>
            <a:r>
              <a:rPr lang="en-US" sz="2400" b="1" dirty="0">
                <a:latin typeface="Helvetica" pitchFamily="34" charset="0"/>
              </a:rPr>
              <a:t>Benedict Arnold</a:t>
            </a:r>
          </a:p>
          <a:p>
            <a:pPr marL="342900" indent="-342900" eaLnBrk="1" hangingPunct="1">
              <a:spcBef>
                <a:spcPct val="45000"/>
              </a:spcBef>
              <a:buFontTx/>
              <a:buChar char="•"/>
            </a:pPr>
            <a:r>
              <a:rPr lang="en-US" sz="2400" b="1" dirty="0">
                <a:latin typeface="Helvetica" pitchFamily="34" charset="0"/>
              </a:rPr>
              <a:t>William Howe</a:t>
            </a:r>
          </a:p>
          <a:p>
            <a:pPr marL="342900" indent="-342900" eaLnBrk="1" hangingPunct="1">
              <a:spcBef>
                <a:spcPct val="45000"/>
              </a:spcBef>
              <a:buFontTx/>
              <a:buChar char="•"/>
            </a:pPr>
            <a:r>
              <a:rPr lang="en-US" sz="2400" b="1" dirty="0">
                <a:latin typeface="Helvetica" pitchFamily="34" charset="0"/>
              </a:rPr>
              <a:t>All considered America one of the worst places to serve</a:t>
            </a:r>
          </a:p>
        </p:txBody>
      </p:sp>
      <p:sp>
        <p:nvSpPr>
          <p:cNvPr id="78851" name="Text Box 3"/>
          <p:cNvSpPr txBox="1">
            <a:spLocks noChangeArrowheads="1"/>
          </p:cNvSpPr>
          <p:nvPr/>
        </p:nvSpPr>
        <p:spPr bwMode="auto">
          <a:xfrm>
            <a:off x="0" y="2286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dirty="0">
                <a:solidFill>
                  <a:srgbClr val="020E49"/>
                </a:solidFill>
                <a:latin typeface="Times New Roman" pitchFamily="96" charset="0"/>
              </a:rPr>
              <a:t>British Leaders </a:t>
            </a:r>
          </a:p>
        </p:txBody>
      </p:sp>
      <p:pic>
        <p:nvPicPr>
          <p:cNvPr id="78852" name="Picture 4" descr="American Revolution pg 40 cornwallis"/>
          <p:cNvPicPr>
            <a:picLocks noChangeAspect="1" noChangeArrowheads="1"/>
          </p:cNvPicPr>
          <p:nvPr/>
        </p:nvPicPr>
        <p:blipFill>
          <a:blip r:embed="rId3" cstate="print"/>
          <a:srcRect/>
          <a:stretch>
            <a:fillRect/>
          </a:stretch>
        </p:blipFill>
        <p:spPr bwMode="auto">
          <a:xfrm>
            <a:off x="4513263" y="685800"/>
            <a:ext cx="2938462" cy="4114800"/>
          </a:xfrm>
          <a:prstGeom prst="rect">
            <a:avLst/>
          </a:prstGeom>
          <a:noFill/>
          <a:effectLst>
            <a:outerShdw dist="35921" dir="2700000" algn="ctr" rotWithShape="0">
              <a:srgbClr val="808080"/>
            </a:outerShdw>
          </a:effectLst>
        </p:spPr>
      </p:pic>
      <p:pic>
        <p:nvPicPr>
          <p:cNvPr id="78853" name="Picture 5" descr="American Revolution pg 40 burgoyne"/>
          <p:cNvPicPr>
            <a:picLocks noChangeAspect="1" noChangeArrowheads="1"/>
          </p:cNvPicPr>
          <p:nvPr/>
        </p:nvPicPr>
        <p:blipFill>
          <a:blip r:embed="rId4" cstate="print"/>
          <a:srcRect/>
          <a:stretch>
            <a:fillRect/>
          </a:stretch>
        </p:blipFill>
        <p:spPr bwMode="auto">
          <a:xfrm>
            <a:off x="5562600" y="2984500"/>
            <a:ext cx="3227388" cy="38735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animEffect transition="in" filter="dissolve">
                                      <p:cBhvr>
                                        <p:cTn id="11" dur="500"/>
                                        <p:tgtEl>
                                          <p:spTgt spid="788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8850">
                                            <p:txEl>
                                              <p:pRg st="3" end="3"/>
                                            </p:txEl>
                                          </p:spTgt>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78853"/>
                                        </p:tgtEl>
                                        <p:attrNameLst>
                                          <p:attrName>style.visibility</p:attrName>
                                        </p:attrNameLst>
                                      </p:cBhvr>
                                      <p:to>
                                        <p:strVal val="visible"/>
                                      </p:to>
                                    </p:set>
                                    <p:animEffect transition="in" filter="dissolve">
                                      <p:cBhvr>
                                        <p:cTn id="26" dur="500"/>
                                        <p:tgtEl>
                                          <p:spTgt spid="7885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57200" y="1600200"/>
            <a:ext cx="7696200" cy="4525963"/>
          </a:xfrm>
          <a:prstGeom prst="rect">
            <a:avLst/>
          </a:prstGeom>
          <a:noFill/>
          <a:ln w="9525">
            <a:noFill/>
            <a:miter lim="800000"/>
            <a:headEnd/>
            <a:tailEnd/>
          </a:ln>
        </p:spPr>
        <p:txBody>
          <a:bodyPr/>
          <a:lstStyle/>
          <a:p>
            <a:pPr marL="342900" indent="-342900" eaLnBrk="1" hangingPunct="1">
              <a:spcBef>
                <a:spcPct val="45000"/>
              </a:spcBef>
              <a:buFontTx/>
              <a:buChar char="•"/>
            </a:pPr>
            <a:r>
              <a:rPr lang="en-US" sz="2400" b="1" dirty="0">
                <a:latin typeface="Helvetica" pitchFamily="34" charset="0"/>
              </a:rPr>
              <a:t>France, Spain, Germany and Poland</a:t>
            </a:r>
          </a:p>
          <a:p>
            <a:pPr marL="342900" indent="-342900" eaLnBrk="1" hangingPunct="1">
              <a:spcBef>
                <a:spcPct val="45000"/>
              </a:spcBef>
              <a:buFontTx/>
              <a:buChar char="•"/>
            </a:pPr>
            <a:r>
              <a:rPr lang="en-US" sz="2400" b="1" dirty="0">
                <a:latin typeface="Helvetica" pitchFamily="34" charset="0"/>
              </a:rPr>
              <a:t>Hessian mercenaries from</a:t>
            </a:r>
          </a:p>
          <a:p>
            <a:pPr marL="342900" indent="-342900" eaLnBrk="1" hangingPunct="1">
              <a:spcBef>
                <a:spcPct val="45000"/>
              </a:spcBef>
            </a:pPr>
            <a:r>
              <a:rPr lang="en-US" sz="2400" b="1" dirty="0">
                <a:latin typeface="Helvetica" pitchFamily="34" charset="0"/>
              </a:rPr>
              <a:t> Germany</a:t>
            </a:r>
          </a:p>
          <a:p>
            <a:pPr marL="342900" indent="-342900" eaLnBrk="1" hangingPunct="1">
              <a:spcBef>
                <a:spcPct val="45000"/>
              </a:spcBef>
              <a:buFontTx/>
              <a:buChar char="•"/>
            </a:pPr>
            <a:r>
              <a:rPr lang="en-US" sz="2400" b="1" dirty="0">
                <a:latin typeface="Helvetica" pitchFamily="34" charset="0"/>
              </a:rPr>
              <a:t>The Marquis de Lafayette: </a:t>
            </a:r>
            <a:br>
              <a:rPr lang="en-US" sz="2400" b="1" dirty="0">
                <a:latin typeface="Helvetica" pitchFamily="34" charset="0"/>
              </a:rPr>
            </a:br>
            <a:r>
              <a:rPr lang="en-US" sz="2400" b="1" dirty="0">
                <a:latin typeface="Helvetica" pitchFamily="34" charset="0"/>
              </a:rPr>
              <a:t>Frenchman who </a:t>
            </a:r>
            <a:br>
              <a:rPr lang="en-US" sz="2400" b="1" dirty="0">
                <a:latin typeface="Helvetica" pitchFamily="34" charset="0"/>
              </a:rPr>
            </a:br>
            <a:r>
              <a:rPr lang="en-US" sz="2400" b="1" dirty="0">
                <a:latin typeface="Helvetica" pitchFamily="34" charset="0"/>
              </a:rPr>
              <a:t>supported American </a:t>
            </a:r>
            <a:br>
              <a:rPr lang="en-US" sz="2400" b="1" dirty="0">
                <a:latin typeface="Helvetica" pitchFamily="34" charset="0"/>
              </a:rPr>
            </a:br>
            <a:r>
              <a:rPr lang="en-US" sz="2400" b="1" dirty="0">
                <a:latin typeface="Helvetica" pitchFamily="34" charset="0"/>
              </a:rPr>
              <a:t>cause </a:t>
            </a:r>
          </a:p>
          <a:p>
            <a:pPr marL="342900" indent="-342900" eaLnBrk="1" hangingPunct="1">
              <a:spcBef>
                <a:spcPct val="45000"/>
              </a:spcBef>
              <a:buFontTx/>
              <a:buChar char="•"/>
            </a:pPr>
            <a:r>
              <a:rPr lang="en-US" sz="2400" b="1" dirty="0">
                <a:latin typeface="Helvetica" pitchFamily="34" charset="0"/>
              </a:rPr>
              <a:t>Huge percentage of </a:t>
            </a:r>
            <a:br>
              <a:rPr lang="en-US" sz="2400" b="1" dirty="0">
                <a:latin typeface="Helvetica" pitchFamily="34" charset="0"/>
              </a:rPr>
            </a:br>
            <a:r>
              <a:rPr lang="en-US" sz="2400" b="1" dirty="0">
                <a:latin typeface="Helvetica" pitchFamily="34" charset="0"/>
              </a:rPr>
              <a:t>American gunpowder </a:t>
            </a:r>
            <a:br>
              <a:rPr lang="en-US" sz="2400" b="1" dirty="0">
                <a:latin typeface="Helvetica" pitchFamily="34" charset="0"/>
              </a:rPr>
            </a:br>
            <a:r>
              <a:rPr lang="en-US" sz="2400" b="1" dirty="0">
                <a:latin typeface="Helvetica" pitchFamily="34" charset="0"/>
              </a:rPr>
              <a:t>came from France</a:t>
            </a:r>
          </a:p>
        </p:txBody>
      </p:sp>
      <p:sp>
        <p:nvSpPr>
          <p:cNvPr id="80899" name="Text Box 3"/>
          <p:cNvSpPr txBox="1">
            <a:spLocks noChangeArrowheads="1"/>
          </p:cNvSpPr>
          <p:nvPr/>
        </p:nvSpPr>
        <p:spPr bwMode="auto">
          <a:xfrm>
            <a:off x="0" y="152400"/>
            <a:ext cx="71628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a:solidFill>
                  <a:srgbClr val="020E49"/>
                </a:solidFill>
                <a:latin typeface="Times New Roman" pitchFamily="96" charset="0"/>
              </a:rPr>
              <a:t>Other Key Players</a:t>
            </a:r>
          </a:p>
        </p:txBody>
      </p:sp>
      <p:grpSp>
        <p:nvGrpSpPr>
          <p:cNvPr id="2" name="Group 4"/>
          <p:cNvGrpSpPr>
            <a:grpSpLocks/>
          </p:cNvGrpSpPr>
          <p:nvPr/>
        </p:nvGrpSpPr>
        <p:grpSpPr bwMode="auto">
          <a:xfrm>
            <a:off x="4876800" y="2209800"/>
            <a:ext cx="3765550" cy="4527550"/>
            <a:chOff x="2784" y="1392"/>
            <a:chExt cx="2660" cy="2852"/>
          </a:xfrm>
        </p:grpSpPr>
        <p:pic>
          <p:nvPicPr>
            <p:cNvPr id="80901" name="Picture 5" descr="American Revolution pg 41"/>
            <p:cNvPicPr>
              <a:picLocks noChangeAspect="1" noChangeArrowheads="1"/>
            </p:cNvPicPr>
            <p:nvPr/>
          </p:nvPicPr>
          <p:blipFill>
            <a:blip r:embed="rId3" cstate="print"/>
            <a:srcRect/>
            <a:stretch>
              <a:fillRect/>
            </a:stretch>
          </p:blipFill>
          <p:spPr bwMode="auto">
            <a:xfrm>
              <a:off x="2784" y="1392"/>
              <a:ext cx="2660" cy="2700"/>
            </a:xfrm>
            <a:prstGeom prst="rect">
              <a:avLst/>
            </a:prstGeom>
            <a:noFill/>
            <a:effectLst>
              <a:outerShdw dist="35921" dir="2700000" algn="ctr" rotWithShape="0">
                <a:srgbClr val="808080"/>
              </a:outerShdw>
            </a:effectLst>
          </p:spPr>
        </p:pic>
        <p:sp>
          <p:nvSpPr>
            <p:cNvPr id="41990" name="Text Box 6"/>
            <p:cNvSpPr txBox="1">
              <a:spLocks noChangeArrowheads="1"/>
            </p:cNvSpPr>
            <p:nvPr/>
          </p:nvSpPr>
          <p:spPr bwMode="auto">
            <a:xfrm>
              <a:off x="3210" y="3994"/>
              <a:ext cx="1784" cy="250"/>
            </a:xfrm>
            <a:prstGeom prst="rect">
              <a:avLst/>
            </a:prstGeom>
            <a:noFill/>
            <a:ln w="9525">
              <a:noFill/>
              <a:miter lim="800000"/>
              <a:headEnd/>
              <a:tailEnd/>
            </a:ln>
          </p:spPr>
          <p:txBody>
            <a:bodyPr wrap="none">
              <a:spAutoFit/>
            </a:bodyPr>
            <a:lstStyle/>
            <a:p>
              <a:r>
                <a:rPr lang="en-US" sz="2000" b="1">
                  <a:solidFill>
                    <a:srgbClr val="E4EBFB"/>
                  </a:solidFill>
                  <a:latin typeface="Times New Roman" charset="0"/>
                </a:rPr>
                <a:t>Marquis de Lafayette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8">
                                            <p:txEl>
                                              <p:pRg st="3" end="3"/>
                                            </p:txEl>
                                          </p:spTgt>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1482</Words>
  <Application>Microsoft Office PowerPoint</Application>
  <PresentationFormat>On-screen Show (4:3)</PresentationFormat>
  <Paragraphs>127</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Revolutionary War</vt:lpstr>
      <vt:lpstr>Slide 2</vt:lpstr>
      <vt:lpstr>Slide 3</vt:lpstr>
      <vt:lpstr>Slide 4</vt:lpstr>
      <vt:lpstr>Slide 5</vt:lpstr>
      <vt:lpstr>Lexington and Concord </vt:lpstr>
      <vt:lpstr>Slide 7</vt:lpstr>
      <vt:lpstr>Slide 8</vt:lpstr>
      <vt:lpstr>Slide 9</vt:lpstr>
      <vt:lpstr>Slide 10</vt:lpstr>
      <vt:lpstr>Slide 11</vt:lpstr>
      <vt:lpstr>Slide 12</vt:lpstr>
      <vt:lpstr>Slide 13</vt:lpstr>
      <vt:lpstr>Battle of Saratoga – 1777</vt:lpstr>
      <vt:lpstr>Slide 15</vt:lpstr>
      <vt:lpstr>Slide 16</vt:lpstr>
      <vt:lpstr>Yorktown</vt:lpstr>
      <vt:lpstr>Slide 18</vt:lpstr>
      <vt:lpstr>Slide 19</vt:lpstr>
    </vt:vector>
  </TitlesOfParts>
  <Company>Stokes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Revolutionary War</dc:title>
  <dc:creator>meredith.booe</dc:creator>
  <cp:lastModifiedBy>meredith.booe</cp:lastModifiedBy>
  <cp:revision>1</cp:revision>
  <dcterms:created xsi:type="dcterms:W3CDTF">2015-03-13T12:02:44Z</dcterms:created>
  <dcterms:modified xsi:type="dcterms:W3CDTF">2015-03-13T12:11:46Z</dcterms:modified>
</cp:coreProperties>
</file>